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av" ContentType="audio/x-wav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8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706" autoAdjust="0"/>
  </p:normalViewPr>
  <p:slideViewPr>
    <p:cSldViewPr showGuides="1">
      <p:cViewPr varScale="1">
        <p:scale>
          <a:sx n="111" d="100"/>
          <a:sy n="111" d="100"/>
        </p:scale>
        <p:origin x="594" y="96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4" d="100"/>
          <a:sy n="84" d="100"/>
        </p:scale>
        <p:origin x="382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0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Revenue</c:v>
                </c:pt>
              </c:strCache>
            </c:strRef>
          </c:tx>
          <c:spPr>
            <a:solidFill>
              <a:srgbClr val="F5561A"/>
            </a:solidFill>
          </c:spPr>
          <c:invertIfNegative val="1"/>
          <c:cat>
            <c:strRef>
              <c:f>Sheet1!$A$2:$A$6</c:f>
              <c:strCache>
                <c:ptCount val="5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  <c:pt idx="3">
                  <c:v>Year 4</c:v>
                </c:pt>
                <c:pt idx="4">
                  <c:v>Year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1.92</c:v>
                </c:pt>
                <c:pt idx="1">
                  <c:v>2.65</c:v>
                </c:pt>
                <c:pt idx="2">
                  <c:v>3.29</c:v>
                </c:pt>
                <c:pt idx="3">
                  <c:v>4.46</c:v>
                </c:pt>
                <c:pt idx="4">
                  <c:v>5.94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  <c:ext xmlns:c16="http://schemas.microsoft.com/office/drawing/2014/chart" uri="{C3380CC4-5D6E-409C-BE32-E72D297353CC}">
              <c16:uniqueId val="{00000000-AB3D-4686-A908-E3AEA8D105A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EBITDA</c:v>
                </c:pt>
              </c:strCache>
            </c:strRef>
          </c:tx>
          <c:spPr>
            <a:solidFill>
              <a:srgbClr val="141414"/>
            </a:solidFill>
          </c:spPr>
          <c:invertIfNegative val="1"/>
          <c:cat>
            <c:strRef>
              <c:f>Sheet1!$A$2:$A$6</c:f>
              <c:strCache>
                <c:ptCount val="5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  <c:pt idx="3">
                  <c:v>Year 4</c:v>
                </c:pt>
                <c:pt idx="4">
                  <c:v>Year 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0.27</c:v>
                </c:pt>
                <c:pt idx="1">
                  <c:v>1.1100000000000001</c:v>
                </c:pt>
                <c:pt idx="2">
                  <c:v>1.79</c:v>
                </c:pt>
                <c:pt idx="3">
                  <c:v>2.6</c:v>
                </c:pt>
                <c:pt idx="4">
                  <c:v>3.25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  <c:ext xmlns:c16="http://schemas.microsoft.com/office/drawing/2014/chart" uri="{C3380CC4-5D6E-409C-BE32-E72D297353CC}">
              <c16:uniqueId val="{00000001-AB3D-4686-A908-E3AEA8D105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-206802733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33827491014698563"/>
          <c:y val="6.5583078156897068E-2"/>
          <c:w val="0.32683771403315437"/>
          <c:h val="0.10108358850976962"/>
        </c:manualLayout>
      </c:layout>
      <c:overlay val="1"/>
    </c:legend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0"/>
    <c:plotArea>
      <c:layout/>
      <c:barChart>
        <c:barDir val="bar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Year 5</c:v>
                </c:pt>
              </c:strCache>
            </c:strRef>
          </c:tx>
          <c:spPr>
            <a:solidFill>
              <a:srgbClr val="F5561A"/>
            </a:solidFill>
          </c:spPr>
          <c:invertIfNegative val="1"/>
          <c:cat>
            <c:strRef>
              <c:f>Sheet1!$A$2:$A$8</c:f>
              <c:strCache>
                <c:ptCount val="7"/>
                <c:pt idx="0">
                  <c:v>Management fees</c:v>
                </c:pt>
                <c:pt idx="1">
                  <c:v>Shared services</c:v>
                </c:pt>
                <c:pt idx="2">
                  <c:v>Tender management</c:v>
                </c:pt>
                <c:pt idx="3">
                  <c:v>Business development</c:v>
                </c:pt>
                <c:pt idx="4">
                  <c:v>Project administration</c:v>
                </c:pt>
                <c:pt idx="5">
                  <c:v>External advisory</c:v>
                </c:pt>
                <c:pt idx="6">
                  <c:v>Dividend income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1.48</c:v>
                </c:pt>
                <c:pt idx="1">
                  <c:v>1.4</c:v>
                </c:pt>
                <c:pt idx="2">
                  <c:v>1</c:v>
                </c:pt>
                <c:pt idx="3">
                  <c:v>0.55000000000000004</c:v>
                </c:pt>
                <c:pt idx="4">
                  <c:v>0.45</c:v>
                </c:pt>
                <c:pt idx="5">
                  <c:v>0.35</c:v>
                </c:pt>
                <c:pt idx="6">
                  <c:v>0.1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  <c:ext xmlns:c16="http://schemas.microsoft.com/office/drawing/2014/chart" uri="{C3380CC4-5D6E-409C-BE32-E72D297353CC}">
              <c16:uniqueId val="{00000000-0B9D-41B9-A120-CFA7A52CCC9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Year 1</c:v>
                </c:pt>
              </c:strCache>
            </c:strRef>
          </c:tx>
          <c:spPr>
            <a:solidFill>
              <a:srgbClr val="585858"/>
            </a:solidFill>
          </c:spPr>
          <c:invertIfNegative val="1"/>
          <c:cat>
            <c:strRef>
              <c:f>Sheet1!$A$2:$A$8</c:f>
              <c:strCache>
                <c:ptCount val="7"/>
                <c:pt idx="0">
                  <c:v>Management fees</c:v>
                </c:pt>
                <c:pt idx="1">
                  <c:v>Shared services</c:v>
                </c:pt>
                <c:pt idx="2">
                  <c:v>Tender management</c:v>
                </c:pt>
                <c:pt idx="3">
                  <c:v>Business development</c:v>
                </c:pt>
                <c:pt idx="4">
                  <c:v>Project administration</c:v>
                </c:pt>
                <c:pt idx="5">
                  <c:v>External advisory</c:v>
                </c:pt>
                <c:pt idx="6">
                  <c:v>Dividend income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0.7</c:v>
                </c:pt>
                <c:pt idx="1">
                  <c:v>0.48</c:v>
                </c:pt>
                <c:pt idx="2">
                  <c:v>0.3</c:v>
                </c:pt>
                <c:pt idx="3">
                  <c:v>0.14000000000000001</c:v>
                </c:pt>
                <c:pt idx="4">
                  <c:v>0.14000000000000001</c:v>
                </c:pt>
                <c:pt idx="5">
                  <c:v>0.17</c:v>
                </c:pt>
                <c:pt idx="6">
                  <c:v>0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  <c:ext xmlns:c16="http://schemas.microsoft.com/office/drawing/2014/chart" uri="{C3380CC4-5D6E-409C-BE32-E72D297353CC}">
              <c16:uniqueId val="{00000001-0B9D-41B9-A120-CFA7A52CCC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-206802733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65739370078740156"/>
          <c:y val="5.1991217443973357E-2"/>
          <c:w val="0.30373111694371535"/>
          <c:h val="9.3307927855171946E-2"/>
        </c:manualLayout>
      </c:layout>
      <c:overlay val="1"/>
    </c:legend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CE221E-83ED-4F6C-BA5F-3F9E6FDB6953}" type="datetimeFigureOut">
              <a:rPr lang="en-US"/>
              <a:t>7/31/2026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4CBEF8-5CDE-472B-839B-B8BB0C881006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632892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853E5F-CE67-483C-A264-F17AC70E9CA2}" type="datetimeFigureOut">
              <a:rPr lang="en-US"/>
              <a:t>7/31/2026</a:t>
            </a:fld>
            <a:endParaRPr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B98AFB-CB0D-4DFE-87B9-B4B0D0DE73CD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12805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Relationship Id="rId4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Relationship Id="rId4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Relationship Id="rId4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Relationship Id="rId4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Relationship Id="rId4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5214" y="533400"/>
            <a:ext cx="5029200" cy="2514601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5212" y="3403600"/>
            <a:ext cx="5029201" cy="1397000"/>
          </a:xfrm>
        </p:spPr>
        <p:txBody>
          <a:bodyPr>
            <a:normAutofit/>
          </a:bodyPr>
          <a:lstStyle>
            <a:lvl1pPr marL="0" indent="0" algn="l">
              <a:spcBef>
                <a:spcPts val="600"/>
              </a:spcBef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/>
              <a:t>7/31/2026</a:t>
            </a:fld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6475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  <p:sndAc>
          <p:stSnd>
            <p:snd r:embed="rId1" name="suction.wav"/>
          </p:stSnd>
        </p:sndAc>
      </p:transition>
    </mc:Choice>
    <mc:Fallback xmlns="">
      <p:transition spd="slow">
        <p:fade/>
        <p:sndAc>
          <p:stSnd>
            <p:snd r:embed="rId4" name="suction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/>
              <a:t>7/31/2026</a:t>
            </a:fld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68093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  <p:sndAc>
          <p:stSnd>
            <p:snd r:embed="rId1" name="suction.wav"/>
          </p:stSnd>
        </p:sndAc>
      </p:transition>
    </mc:Choice>
    <mc:Fallback xmlns="">
      <p:transition spd="slow">
        <p:fade/>
        <p:sndAc>
          <p:stSnd>
            <p:snd r:embed="rId3" name="suction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61412" y="533400"/>
            <a:ext cx="2362201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5213" y="533400"/>
            <a:ext cx="7467599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/>
              <a:t>7/31/2026</a:t>
            </a:fld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8244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  <p:sndAc>
          <p:stSnd>
            <p:snd r:embed="rId1" name="suction.wav"/>
          </p:stSnd>
        </p:sndAc>
      </p:transition>
    </mc:Choice>
    <mc:Fallback xmlns="">
      <p:transition spd="slow">
        <p:fade/>
        <p:sndAc>
          <p:stSnd>
            <p:snd r:embed="rId3" name="suction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/>
              <a:t>7/31/2026</a:t>
            </a:fld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29153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  <p:sndAc>
          <p:stSnd>
            <p:snd r:embed="rId1" name="suction.wav"/>
          </p:stSnd>
        </p:sndAc>
      </p:transition>
    </mc:Choice>
    <mc:Fallback xmlns="">
      <p:transition spd="slow">
        <p:fade/>
        <p:sndAc>
          <p:stSnd>
            <p:snd r:embed="rId3" name="suction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5214" y="533400"/>
            <a:ext cx="8686800" cy="2286000"/>
          </a:xfrm>
        </p:spPr>
        <p:txBody>
          <a:bodyPr anchor="b">
            <a:normAutofit/>
          </a:bodyPr>
          <a:lstStyle>
            <a:lvl1pPr algn="l">
              <a:defRPr sz="5400" b="1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5214" y="3124200"/>
            <a:ext cx="8686800" cy="1371600"/>
          </a:xfrm>
        </p:spPr>
        <p:txBody>
          <a:bodyPr anchor="t">
            <a:normAutofit/>
          </a:bodyPr>
          <a:lstStyle>
            <a:lvl1pPr marL="0" indent="0">
              <a:spcBef>
                <a:spcPts val="600"/>
              </a:spcBef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/>
              <a:t>7/31/2026</a:t>
            </a:fld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01331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  <p:sndAc>
          <p:stSnd>
            <p:snd r:embed="rId1" name="suction.wav"/>
          </p:stSnd>
        </p:sndAc>
      </p:transition>
    </mc:Choice>
    <mc:Fallback xmlns="">
      <p:transition spd="slow">
        <p:fade/>
        <p:sndAc>
          <p:stSnd>
            <p:snd r:embed="rId4" name="suction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5212" y="1828800"/>
            <a:ext cx="4251960" cy="4191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64598" y="1828800"/>
            <a:ext cx="4251960" cy="4191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/>
              <a:t>7/31/2026</a:t>
            </a:fld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13709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  <p:sndAc>
          <p:stSnd>
            <p:snd r:embed="rId1" name="suction.wav"/>
          </p:stSnd>
        </p:sndAc>
      </p:transition>
    </mc:Choice>
    <mc:Fallback xmlns="">
      <p:transition spd="slow">
        <p:fade/>
        <p:sndAc>
          <p:stSnd>
            <p:snd r:embed="rId3" name="suction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5213" y="1828799"/>
            <a:ext cx="4251960" cy="685801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5213" y="2590800"/>
            <a:ext cx="4251960" cy="3429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00053" y="1828799"/>
            <a:ext cx="4251960" cy="685801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00053" y="2590800"/>
            <a:ext cx="4251960" cy="3429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/>
              <a:t>7/31/2026</a:t>
            </a:fld>
            <a:endParaRPr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00784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  <p:sndAc>
          <p:stSnd>
            <p:snd r:embed="rId1" name="suction.wav"/>
          </p:stSnd>
        </p:sndAc>
      </p:transition>
    </mc:Choice>
    <mc:Fallback xmlns="">
      <p:transition spd="slow">
        <p:fade/>
        <p:sndAc>
          <p:stSnd>
            <p:snd r:embed="rId3" name="suction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/>
              <a:t>7/31/2026</a:t>
            </a:fld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07158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  <p:sndAc>
          <p:stSnd>
            <p:snd r:embed="rId1" name="suction.wav"/>
          </p:stSnd>
        </p:sndAc>
      </p:transition>
    </mc:Choice>
    <mc:Fallback xmlns="">
      <p:transition spd="slow">
        <p:fade/>
        <p:sndAc>
          <p:stSnd>
            <p:snd r:embed="rId3" name="suction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/>
              <a:t>7/31/2026</a:t>
            </a:fld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41531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  <p:sndAc>
          <p:stSnd>
            <p:snd r:embed="rId1" name="suction.wav"/>
          </p:stSnd>
        </p:sndAc>
      </p:transition>
    </mc:Choice>
    <mc:Fallback xmlns="">
      <p:transition spd="slow">
        <p:fade/>
        <p:sndAc>
          <p:stSnd>
            <p:snd r:embed="rId4" name="suction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5213" y="533400"/>
            <a:ext cx="4114800" cy="1524000"/>
          </a:xfrm>
        </p:spPr>
        <p:txBody>
          <a:bodyPr anchor="b">
            <a:normAutofit/>
          </a:bodyPr>
          <a:lstStyle>
            <a:lvl1pPr algn="l">
              <a:defRPr sz="36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65813" y="533400"/>
            <a:ext cx="5867400" cy="5486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5213" y="2209800"/>
            <a:ext cx="4114800" cy="38100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/>
              <a:t>7/31/2026</a:t>
            </a:fld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01711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  <p:sndAc>
          <p:stSnd>
            <p:snd r:embed="rId1" name="suction.wav"/>
          </p:stSnd>
        </p:sndAc>
      </p:transition>
    </mc:Choice>
    <mc:Fallback xmlns="">
      <p:transition spd="slow">
        <p:fade/>
        <p:sndAc>
          <p:stSnd>
            <p:snd r:embed="rId4" name="suction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5213" y="533400"/>
            <a:ext cx="4114800" cy="1524000"/>
          </a:xfrm>
        </p:spPr>
        <p:txBody>
          <a:bodyPr anchor="b">
            <a:noAutofit/>
          </a:bodyPr>
          <a:lstStyle>
            <a:lvl1pPr algn="l">
              <a:defRPr sz="36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5865812" y="533400"/>
            <a:ext cx="5780173" cy="5791200"/>
          </a:xfrm>
          <a:ln w="50800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5213" y="2209800"/>
            <a:ext cx="4114800" cy="38100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19608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  <p:sndAc>
          <p:stSnd>
            <p:snd r:embed="rId1" name="suction.wav"/>
          </p:stSnd>
        </p:sndAc>
      </p:transition>
    </mc:Choice>
    <mc:Fallback xmlns="">
      <p:transition spd="slow">
        <p:fade/>
        <p:sndAc>
          <p:stSnd>
            <p:snd r:embed="rId4" name="suction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audio" Target="../media/audio1.wav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5212" y="533400"/>
            <a:ext cx="8686801" cy="1066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5212" y="1828800"/>
            <a:ext cx="8686801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5213" y="6155267"/>
            <a:ext cx="5653087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32612" y="6155267"/>
            <a:ext cx="1371600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3E0FA9E5-6744-4841-888F-9E7CC0C2B7EC}" type="datetimeFigureOut">
              <a:rPr lang="en-US" smtClean="0"/>
              <a:pPr/>
              <a:t>7/31/2026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2812" y="6155267"/>
            <a:ext cx="1219201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AEAE4A8-A6E5-453E-B946-FB774B73F48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054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  <p:sndAc>
          <p:stSnd>
            <p:snd r:embed="rId13" name="suction.wav"/>
          </p:stSnd>
        </p:sndAc>
      </p:transition>
    </mc:Choice>
    <mc:Fallback xmlns="">
      <p:transition spd="slow">
        <p:fade/>
        <p:sndAc>
          <p:stSnd>
            <p:snd r:embed="rId15" name="suction.wav"/>
          </p:stSnd>
        </p:sndAc>
      </p:transition>
    </mc:Fallback>
  </mc:AlternateConten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600" b="1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7724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96012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097280" indent="-13716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23444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37160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50876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164592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39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632" y="-33829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11480" y="228600"/>
            <a:ext cx="5029200" cy="34747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  <a:latin typeface="Aptos"/>
              </a:rPr>
              <a:t>MAKITI GROUP HOLDINGS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235440" y="228600"/>
            <a:ext cx="2560320" cy="34747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r"/>
            <a:r>
              <a:rPr sz="1000" b="1" i="0">
                <a:solidFill>
                  <a:srgbClr val="F5561A"/>
                </a:solidFill>
                <a:latin typeface="Aptos"/>
              </a:rPr>
              <a:t>CORPORATE PROFILE |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88920" y="2057400"/>
            <a:ext cx="6583680" cy="5029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92500" lnSpcReduction="10000"/>
          </a:bodyPr>
          <a:lstStyle/>
          <a:p>
            <a:pPr algn="ctr"/>
            <a:r>
              <a:rPr sz="3400" b="1" i="0">
                <a:solidFill>
                  <a:srgbClr val="141414"/>
                </a:solidFill>
                <a:latin typeface="Aptos"/>
              </a:rPr>
              <a:t>MAKITI GROUP HOLDINGS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80560" y="2633472"/>
            <a:ext cx="3200400" cy="32004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ctr"/>
            <a:r>
              <a:rPr sz="1800" b="1" i="0" dirty="0">
                <a:solidFill>
                  <a:srgbClr val="F5561A"/>
                </a:solidFill>
                <a:latin typeface="Aptos"/>
              </a:rPr>
              <a:t>Business Profile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94560" y="3154680"/>
            <a:ext cx="7863840" cy="29260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ctr"/>
            <a:r>
              <a:rPr sz="1200" b="1" i="0">
                <a:solidFill>
                  <a:srgbClr val="585858"/>
                </a:solidFill>
                <a:latin typeface="Aptos"/>
              </a:rPr>
              <a:t>Shared Services  |  Strategic Management  |  Governance  |  Investment Oversight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14400" y="3794760"/>
            <a:ext cx="2331720" cy="914400"/>
          </a:xfrm>
          <a:prstGeom prst="roundRect">
            <a:avLst/>
          </a:prstGeom>
          <a:solidFill>
            <a:srgbClr val="FFEDE6"/>
          </a:solidFill>
          <a:ln w="12700">
            <a:solidFill>
              <a:srgbClr val="F556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005840" y="3931920"/>
            <a:ext cx="2148839" cy="34747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lnSpcReduction="10000"/>
          </a:bodyPr>
          <a:lstStyle/>
          <a:p>
            <a:pPr algn="ctr"/>
            <a:r>
              <a:rPr sz="2200" b="1" i="0">
                <a:solidFill>
                  <a:srgbClr val="F5561A"/>
                </a:solidFill>
                <a:latin typeface="Aptos"/>
              </a:rPr>
              <a:t>LEVEL 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05840" y="4361688"/>
            <a:ext cx="2148839" cy="25603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ctr"/>
            <a:r>
              <a:rPr sz="850" b="1" i="0">
                <a:solidFill>
                  <a:srgbClr val="141414"/>
                </a:solidFill>
                <a:latin typeface="Aptos"/>
              </a:rPr>
              <a:t>B-BBEE CONTRIBUTOR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657600" y="3794760"/>
            <a:ext cx="2331720" cy="9144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CDC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3749039" y="3931920"/>
            <a:ext cx="2148839" cy="34747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lnSpcReduction="10000"/>
          </a:bodyPr>
          <a:lstStyle/>
          <a:p>
            <a:pPr algn="ctr"/>
            <a:r>
              <a:rPr sz="2200" b="1" i="0">
                <a:solidFill>
                  <a:srgbClr val="141414"/>
                </a:solidFill>
                <a:latin typeface="Aptos"/>
              </a:rPr>
              <a:t>135%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749039" y="4361688"/>
            <a:ext cx="2148839" cy="25603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ctr"/>
            <a:r>
              <a:rPr sz="850" b="1" i="0">
                <a:solidFill>
                  <a:srgbClr val="141414"/>
                </a:solidFill>
                <a:latin typeface="Aptos"/>
              </a:rPr>
              <a:t>PROCUREMENT RECOGNITION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400800" y="3794760"/>
            <a:ext cx="2331720" cy="9144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CDC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6492240" y="3931920"/>
            <a:ext cx="2148839" cy="34747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lnSpcReduction="10000"/>
          </a:bodyPr>
          <a:lstStyle/>
          <a:p>
            <a:pPr algn="ctr"/>
            <a:r>
              <a:rPr sz="2200" b="1" i="0">
                <a:solidFill>
                  <a:srgbClr val="141414"/>
                </a:solidFill>
                <a:latin typeface="Aptos"/>
              </a:rPr>
              <a:t>100%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92240" y="4361688"/>
            <a:ext cx="2148839" cy="25603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ctr"/>
            <a:r>
              <a:rPr sz="850" b="1" i="0">
                <a:solidFill>
                  <a:srgbClr val="141414"/>
                </a:solidFill>
                <a:latin typeface="Aptos"/>
              </a:rPr>
              <a:t>BLACK-OWNED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9144000" y="3794760"/>
            <a:ext cx="2331720" cy="9144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CDC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9235440" y="3931920"/>
            <a:ext cx="2148839" cy="34747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lnSpcReduction="10000"/>
          </a:bodyPr>
          <a:lstStyle/>
          <a:p>
            <a:pPr algn="ctr"/>
            <a:r>
              <a:rPr sz="2200" b="1" i="0">
                <a:solidFill>
                  <a:srgbClr val="141414"/>
                </a:solidFill>
                <a:latin typeface="Aptos"/>
              </a:rPr>
              <a:t>51%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35440" y="4361688"/>
            <a:ext cx="2148839" cy="25603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ctr"/>
            <a:r>
              <a:rPr sz="850" b="1" i="0">
                <a:solidFill>
                  <a:srgbClr val="141414"/>
                </a:solidFill>
                <a:latin typeface="Aptos"/>
              </a:rPr>
              <a:t>BLACK FEMALE-OWNED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914400" y="5074920"/>
            <a:ext cx="10332720" cy="685800"/>
          </a:xfrm>
          <a:prstGeom prst="roundRect">
            <a:avLst/>
          </a:prstGeom>
          <a:solidFill>
            <a:srgbClr val="FFEDE6"/>
          </a:solidFill>
          <a:ln w="12700">
            <a:solidFill>
              <a:srgbClr val="FFED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1078992" y="5193792"/>
            <a:ext cx="1828800" cy="20116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l"/>
            <a:r>
              <a:rPr sz="900" b="1" i="0">
                <a:solidFill>
                  <a:srgbClr val="F5561A"/>
                </a:solidFill>
                <a:latin typeface="Aptos"/>
              </a:rPr>
              <a:t>OUR ROLE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78992" y="5413248"/>
            <a:ext cx="9875520" cy="22860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l"/>
            <a:r>
              <a:rPr sz="1050" b="0" i="0">
                <a:solidFill>
                  <a:srgbClr val="141414"/>
                </a:solidFill>
                <a:latin typeface="Aptos"/>
              </a:rPr>
              <a:t>A professional shared-services platform strengthening finance, HR, payroll, tendering, procurement, project administration, governance, compliance and digital control.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6547104"/>
            <a:ext cx="12191695" cy="310896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411480" y="6601968"/>
            <a:ext cx="11430000" cy="16459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lnSpcReduction="10000"/>
          </a:bodyPr>
          <a:lstStyle/>
          <a:p>
            <a:pPr algn="ctr"/>
            <a:r>
              <a:rPr sz="900" b="1" i="0">
                <a:solidFill>
                  <a:srgbClr val="FFFFFF"/>
                </a:solidFill>
                <a:latin typeface="Aptos"/>
              </a:rPr>
              <a:t>Built on Faith. Driven by Integrity. Serving with Excellence. Creating Lasting Legacy.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2F2844E-A8D8-D20F-923F-2203D0FDA7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3801" y="662954"/>
            <a:ext cx="1705341" cy="170534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suction.wav"/>
          </p:stSnd>
        </p:sndAc>
      </p:transition>
    </mc:Choice>
    <mc:Fallback xmlns="">
      <p:transition spd="slow">
        <p:fade/>
        <p:sndAc>
          <p:stSnd>
            <p:snd r:embed="rId4" name="suction.wav"/>
          </p:stSnd>
        </p:sndAc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182880" y="320040"/>
            <a:ext cx="530352" cy="530352"/>
          </a:xfrm>
          <a:prstGeom prst="rect">
            <a:avLst/>
          </a:prstGeom>
          <a:solidFill>
            <a:srgbClr val="F556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82880" y="393192"/>
            <a:ext cx="530352" cy="2743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92500" lnSpcReduction="10000"/>
          </a:bodyPr>
          <a:lstStyle/>
          <a:p>
            <a:pPr algn="ctr"/>
            <a:r>
              <a:rPr sz="1800" b="1" i="0">
                <a:solidFill>
                  <a:srgbClr val="FFFFFF"/>
                </a:solidFill>
                <a:latin typeface="Aptos"/>
              </a:rPr>
              <a:t>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320040"/>
            <a:ext cx="9601200" cy="32918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92500" lnSpcReduction="20000"/>
          </a:bodyPr>
          <a:lstStyle/>
          <a:p>
            <a:pPr algn="l"/>
            <a:r>
              <a:rPr sz="2400" b="1" i="0">
                <a:solidFill>
                  <a:srgbClr val="141414"/>
                </a:solidFill>
                <a:latin typeface="Aptos"/>
              </a:rPr>
              <a:t>REVENUE ARCHITECTURE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749808"/>
            <a:ext cx="10058400" cy="25603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l"/>
            <a:r>
              <a:rPr sz="1150" b="1" i="0">
                <a:solidFill>
                  <a:srgbClr val="F5561A"/>
                </a:solidFill>
                <a:latin typeface="Aptos"/>
              </a:rPr>
              <a:t>Diversified service-line growth</a:t>
            </a:r>
          </a:p>
        </p:txBody>
      </p:sp>
      <p:sp>
        <p:nvSpPr>
          <p:cNvPr id="7" name="Rectangle 6"/>
          <p:cNvSpPr/>
          <p:nvPr/>
        </p:nvSpPr>
        <p:spPr>
          <a:xfrm>
            <a:off x="914400" y="1060704"/>
            <a:ext cx="411480" cy="36576"/>
          </a:xfrm>
          <a:prstGeom prst="rect">
            <a:avLst/>
          </a:prstGeom>
          <a:solidFill>
            <a:srgbClr val="F556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914400" y="1325880"/>
            <a:ext cx="10332720" cy="32004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l"/>
            <a:r>
              <a:rPr sz="1350" b="0" i="0">
                <a:solidFill>
                  <a:srgbClr val="585858"/>
                </a:solidFill>
                <a:latin typeface="Aptos"/>
              </a:rPr>
              <a:t>The forecast combines recurring management and shared-service fees with tender, commercial, project and advisory income.</a:t>
            </a:r>
          </a:p>
        </p:txBody>
      </p:sp>
      <p:graphicFrame>
        <p:nvGraphicFramePr>
          <p:cNvPr id="9" name="Char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6813628"/>
              </p:ext>
            </p:extLst>
          </p:nvPr>
        </p:nvGraphicFramePr>
        <p:xfrm>
          <a:off x="777240" y="1874519"/>
          <a:ext cx="6858000" cy="3566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8001000" y="1920240"/>
            <a:ext cx="2743200" cy="2743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lnSpcReduction="10000"/>
          </a:bodyPr>
          <a:lstStyle/>
          <a:p>
            <a:pPr algn="l"/>
            <a:r>
              <a:rPr sz="1700" b="1" i="0">
                <a:solidFill>
                  <a:srgbClr val="F5561A"/>
                </a:solidFill>
                <a:latin typeface="Aptos"/>
              </a:rPr>
              <a:t>Growth logic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092440" y="2331720"/>
            <a:ext cx="3474720" cy="22860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buChar char="•"/>
              <a:defRPr sz="1100">
                <a:solidFill>
                  <a:srgbClr val="141414"/>
                </a:solidFill>
                <a:latin typeface="Aptos"/>
              </a:defRPr>
            </a:pPr>
            <a:r>
              <a:t>Management and shared-services fees provide the recurring revenue foundation.</a:t>
            </a:r>
          </a:p>
          <a:p>
            <a:pPr>
              <a:buChar char="•"/>
              <a:defRPr sz="1100">
                <a:solidFill>
                  <a:srgbClr val="141414"/>
                </a:solidFill>
                <a:latin typeface="Aptos"/>
              </a:defRPr>
            </a:pPr>
            <a:r>
              <a:t>Tender, business-development and project-administration fees scale with opportunity flow.</a:t>
            </a:r>
          </a:p>
          <a:p>
            <a:pPr>
              <a:buChar char="•"/>
              <a:defRPr sz="1100">
                <a:solidFill>
                  <a:srgbClr val="141414"/>
                </a:solidFill>
                <a:latin typeface="Aptos"/>
              </a:defRPr>
            </a:pPr>
            <a:r>
              <a:t>External advisory assignments broaden the client base and reduce group concentration.</a:t>
            </a:r>
          </a:p>
          <a:p>
            <a:pPr>
              <a:buChar char="•"/>
              <a:defRPr sz="1100">
                <a:solidFill>
                  <a:srgbClr val="141414"/>
                </a:solidFill>
                <a:latin typeface="Aptos"/>
              </a:defRPr>
            </a:pPr>
            <a:r>
              <a:t>Dividend income is treated as a later-stage source rather than the Year 1 foundation.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547104"/>
            <a:ext cx="12191695" cy="310896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11480" y="6601968"/>
            <a:ext cx="11430000" cy="16459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lnSpcReduction="10000"/>
          </a:bodyPr>
          <a:lstStyle/>
          <a:p>
            <a:pPr algn="ctr"/>
            <a:r>
              <a:rPr sz="900" b="1" i="0">
                <a:solidFill>
                  <a:srgbClr val="FFFFFF"/>
                </a:solidFill>
                <a:latin typeface="Aptos"/>
              </a:rPr>
              <a:t>Built on Faith. Driven by Integrity. Serving with Excellence. Creating Lasting Legacy.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  <p:sndAc>
          <p:stSnd>
            <p:snd r:embed="rId2" name="suction.wav"/>
          </p:stSnd>
        </p:sndAc>
      </p:transition>
    </mc:Choice>
    <mc:Fallback xmlns="">
      <p:transition spd="slow">
        <p:fade/>
        <p:sndAc>
          <p:stSnd>
            <p:snd r:embed="rId4" name="suction.wav"/>
          </p:stSnd>
        </p:sndAc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182880" y="320040"/>
            <a:ext cx="530352" cy="530352"/>
          </a:xfrm>
          <a:prstGeom prst="rect">
            <a:avLst/>
          </a:prstGeom>
          <a:solidFill>
            <a:srgbClr val="F556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82880" y="393192"/>
            <a:ext cx="530352" cy="2743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92500" lnSpcReduction="10000"/>
          </a:bodyPr>
          <a:lstStyle/>
          <a:p>
            <a:pPr algn="ctr"/>
            <a:r>
              <a:rPr sz="1800" b="1" i="0">
                <a:solidFill>
                  <a:srgbClr val="FFFFFF"/>
                </a:solidFill>
                <a:latin typeface="Aptos"/>
              </a:rPr>
              <a:t>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320040"/>
            <a:ext cx="9601200" cy="32918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92500" lnSpcReduction="20000"/>
          </a:bodyPr>
          <a:lstStyle/>
          <a:p>
            <a:pPr algn="l"/>
            <a:r>
              <a:rPr sz="2400" b="1" i="0">
                <a:solidFill>
                  <a:srgbClr val="141414"/>
                </a:solidFill>
                <a:latin typeface="Aptos"/>
              </a:rPr>
              <a:t>EXTERNAL CLIENTS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749808"/>
            <a:ext cx="10058400" cy="25603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l"/>
            <a:r>
              <a:rPr sz="1150" b="1" i="0">
                <a:solidFill>
                  <a:srgbClr val="F5561A"/>
                </a:solidFill>
                <a:latin typeface="Aptos"/>
              </a:rPr>
              <a:t>Flexible engagement models</a:t>
            </a:r>
          </a:p>
        </p:txBody>
      </p:sp>
      <p:sp>
        <p:nvSpPr>
          <p:cNvPr id="7" name="Rectangle 6"/>
          <p:cNvSpPr/>
          <p:nvPr/>
        </p:nvSpPr>
        <p:spPr>
          <a:xfrm>
            <a:off x="914400" y="1060704"/>
            <a:ext cx="411480" cy="36576"/>
          </a:xfrm>
          <a:prstGeom prst="rect">
            <a:avLst/>
          </a:prstGeom>
          <a:solidFill>
            <a:srgbClr val="F556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914400" y="1325880"/>
            <a:ext cx="10332720" cy="32004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l"/>
            <a:r>
              <a:rPr sz="1350" b="0" i="0">
                <a:solidFill>
                  <a:srgbClr val="585858"/>
                </a:solidFill>
                <a:latin typeface="Aptos"/>
              </a:rPr>
              <a:t>Clients can access selected capabilities without immediately building a larger permanent back-office team.</a:t>
            </a:r>
          </a:p>
        </p:txBody>
      </p:sp>
      <p:sp>
        <p:nvSpPr>
          <p:cNvPr id="9" name="Rectangle 8"/>
          <p:cNvSpPr/>
          <p:nvPr/>
        </p:nvSpPr>
        <p:spPr>
          <a:xfrm>
            <a:off x="868680" y="1828800"/>
            <a:ext cx="2926080" cy="457200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960120" y="1993392"/>
            <a:ext cx="2743200" cy="10972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55000" lnSpcReduction="20000"/>
          </a:bodyPr>
          <a:lstStyle/>
          <a:p>
            <a:pPr algn="ctr"/>
            <a:r>
              <a:rPr sz="900" b="1" i="0">
                <a:solidFill>
                  <a:srgbClr val="FFFFFF"/>
                </a:solidFill>
                <a:latin typeface="Aptos"/>
              </a:rPr>
              <a:t>MONTHLY RETAINER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794760" y="1828800"/>
            <a:ext cx="7452360" cy="457200"/>
          </a:xfrm>
          <a:prstGeom prst="rect">
            <a:avLst/>
          </a:prstGeom>
          <a:solidFill>
            <a:srgbClr val="F6F7F9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3977639" y="1947672"/>
            <a:ext cx="7040880" cy="14630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85000" lnSpcReduction="20000"/>
          </a:bodyPr>
          <a:lstStyle/>
          <a:p>
            <a:pPr algn="l"/>
            <a:r>
              <a:rPr sz="950" b="0" i="0">
                <a:solidFill>
                  <a:srgbClr val="141414"/>
                </a:solidFill>
                <a:latin typeface="Aptos"/>
              </a:rPr>
              <a:t>Recurring HR, payroll, finance, compliance, commercial or document-control support.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68680" y="2514600"/>
            <a:ext cx="2926080" cy="457200"/>
          </a:xfrm>
          <a:prstGeom prst="rect">
            <a:avLst/>
          </a:prstGeom>
          <a:solidFill>
            <a:srgbClr val="F6F7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960120" y="2679192"/>
            <a:ext cx="2743200" cy="10972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55000" lnSpcReduction="20000"/>
          </a:bodyPr>
          <a:lstStyle/>
          <a:p>
            <a:pPr algn="ctr"/>
            <a:r>
              <a:rPr sz="900" b="1" i="0">
                <a:solidFill>
                  <a:srgbClr val="F5561A"/>
                </a:solidFill>
                <a:latin typeface="Aptos"/>
              </a:rPr>
              <a:t>FIXED-SCOPE ASSIGNMENT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794760" y="2514600"/>
            <a:ext cx="7452360" cy="457200"/>
          </a:xfrm>
          <a:prstGeom prst="rect">
            <a:avLst/>
          </a:prstGeom>
          <a:solidFill>
            <a:srgbClr val="F6F7F9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3977639" y="2633472"/>
            <a:ext cx="7040880" cy="14630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85000" lnSpcReduction="20000"/>
          </a:bodyPr>
          <a:lstStyle/>
          <a:p>
            <a:pPr algn="l"/>
            <a:r>
              <a:rPr sz="950" b="0" i="0">
                <a:solidFill>
                  <a:srgbClr val="141414"/>
                </a:solidFill>
                <a:latin typeface="Aptos"/>
              </a:rPr>
              <a:t>A defined deliverable such as tender administration, policy development or system implementation.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68680" y="3200400"/>
            <a:ext cx="2926080" cy="457200"/>
          </a:xfrm>
          <a:prstGeom prst="rect">
            <a:avLst/>
          </a:prstGeom>
          <a:solidFill>
            <a:srgbClr val="F6F7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960120" y="3364992"/>
            <a:ext cx="2743200" cy="10972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55000" lnSpcReduction="20000"/>
          </a:bodyPr>
          <a:lstStyle/>
          <a:p>
            <a:pPr algn="ctr"/>
            <a:r>
              <a:rPr sz="900" b="1" i="0">
                <a:solidFill>
                  <a:srgbClr val="F5561A"/>
                </a:solidFill>
                <a:latin typeface="Aptos"/>
              </a:rPr>
              <a:t>PROJECT SUPPORT PACKAGE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794760" y="3200400"/>
            <a:ext cx="7452360" cy="457200"/>
          </a:xfrm>
          <a:prstGeom prst="rect">
            <a:avLst/>
          </a:prstGeom>
          <a:solidFill>
            <a:srgbClr val="F6F7F9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3977639" y="3319272"/>
            <a:ext cx="7040880" cy="14630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85000" lnSpcReduction="20000"/>
          </a:bodyPr>
          <a:lstStyle/>
          <a:p>
            <a:pPr algn="l"/>
            <a:r>
              <a:rPr sz="950" b="0" i="0">
                <a:solidFill>
                  <a:srgbClr val="141414"/>
                </a:solidFill>
                <a:latin typeface="Aptos"/>
              </a:rPr>
              <a:t>Mobilisation, project records, reporting, procurement coordination and close-out administration.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68680" y="3886200"/>
            <a:ext cx="2926080" cy="457200"/>
          </a:xfrm>
          <a:prstGeom prst="rect">
            <a:avLst/>
          </a:prstGeom>
          <a:solidFill>
            <a:srgbClr val="F6F7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960120" y="4050791"/>
            <a:ext cx="2743200" cy="10972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55000" lnSpcReduction="20000"/>
          </a:bodyPr>
          <a:lstStyle/>
          <a:p>
            <a:pPr algn="ctr"/>
            <a:r>
              <a:rPr sz="900" b="1" i="0">
                <a:solidFill>
                  <a:srgbClr val="F5561A"/>
                </a:solidFill>
                <a:latin typeface="Aptos"/>
              </a:rPr>
              <a:t>FORMAL SLA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794760" y="3886200"/>
            <a:ext cx="7452360" cy="457200"/>
          </a:xfrm>
          <a:prstGeom prst="rect">
            <a:avLst/>
          </a:prstGeom>
          <a:solidFill>
            <a:srgbClr val="F6F7F9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3977639" y="4005072"/>
            <a:ext cx="7040880" cy="14630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85000" lnSpcReduction="20000"/>
          </a:bodyPr>
          <a:lstStyle/>
          <a:p>
            <a:pPr algn="l"/>
            <a:r>
              <a:rPr sz="950" b="0" i="0">
                <a:solidFill>
                  <a:srgbClr val="141414"/>
                </a:solidFill>
                <a:latin typeface="Aptos"/>
              </a:rPr>
              <a:t>Defined services, outputs, service levels, responsibilities, approvals and reporting cycles.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68680" y="4892040"/>
            <a:ext cx="4114800" cy="22860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92500" lnSpcReduction="20000"/>
          </a:bodyPr>
          <a:lstStyle/>
          <a:p>
            <a:pPr algn="l"/>
            <a:r>
              <a:rPr sz="1600" b="1" i="0">
                <a:solidFill>
                  <a:srgbClr val="F5561A"/>
                </a:solidFill>
                <a:latin typeface="Aptos"/>
              </a:rPr>
              <a:t>Service scope and compliance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68680" y="5257800"/>
            <a:ext cx="10424160" cy="41148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l"/>
            <a:r>
              <a:rPr sz="1050" b="0" i="0">
                <a:solidFill>
                  <a:srgbClr val="141414"/>
                </a:solidFill>
                <a:latin typeface="Aptos"/>
              </a:rPr>
              <a:t>Every engagement is subject to a signed scope and applicable statutory requirements. Any temporary employment service or labour-broker mandate must be separately confirmed and supported by all required registrations and compliance records.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68680" y="5806440"/>
            <a:ext cx="2286000" cy="219456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92500" lnSpcReduction="10000"/>
          </a:bodyPr>
          <a:lstStyle/>
          <a:p>
            <a:pPr algn="l"/>
            <a:r>
              <a:rPr sz="1400" b="1" i="0">
                <a:solidFill>
                  <a:srgbClr val="F5561A"/>
                </a:solidFill>
                <a:latin typeface="Aptos"/>
              </a:rPr>
              <a:t>Service promise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743200" y="5806440"/>
            <a:ext cx="8686800" cy="548640"/>
          </a:xfrm>
          <a:prstGeom prst="rect">
            <a:avLst/>
          </a:prstGeom>
          <a:noFill/>
        </p:spPr>
        <p:txBody>
          <a:bodyPr wrap="square">
            <a:normAutofit fontScale="92500" lnSpcReduction="10000"/>
          </a:bodyPr>
          <a:lstStyle/>
          <a:p>
            <a:pPr>
              <a:buChar char="•"/>
              <a:defRPr sz="850">
                <a:solidFill>
                  <a:srgbClr val="141414"/>
                </a:solidFill>
                <a:latin typeface="Aptos"/>
              </a:defRPr>
            </a:pPr>
            <a:r>
              <a:t>Professional, responsive and confidential client communication.</a:t>
            </a:r>
          </a:p>
          <a:p>
            <a:pPr>
              <a:buChar char="•"/>
              <a:defRPr sz="850">
                <a:solidFill>
                  <a:srgbClr val="141414"/>
                </a:solidFill>
                <a:latin typeface="Aptos"/>
              </a:defRPr>
            </a:pPr>
            <a:r>
              <a:t>Accurate, controlled and traceable business records.</a:t>
            </a:r>
          </a:p>
          <a:p>
            <a:pPr>
              <a:buChar char="•"/>
              <a:defRPr sz="850">
                <a:solidFill>
                  <a:srgbClr val="141414"/>
                </a:solidFill>
                <a:latin typeface="Aptos"/>
              </a:defRPr>
            </a:pPr>
            <a:r>
              <a:t>Timely reporting with disciplined deadline management.</a:t>
            </a:r>
          </a:p>
          <a:p>
            <a:pPr>
              <a:buChar char="•"/>
              <a:defRPr sz="850">
                <a:solidFill>
                  <a:srgbClr val="141414"/>
                </a:solidFill>
                <a:latin typeface="Aptos"/>
              </a:defRPr>
            </a:pPr>
            <a:r>
              <a:t>Continuous improvement through measurable service levels.</a:t>
            </a:r>
          </a:p>
        </p:txBody>
      </p:sp>
      <p:sp>
        <p:nvSpPr>
          <p:cNvPr id="29" name="Rectangle 28"/>
          <p:cNvSpPr/>
          <p:nvPr/>
        </p:nvSpPr>
        <p:spPr>
          <a:xfrm>
            <a:off x="0" y="6547104"/>
            <a:ext cx="12191695" cy="310896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411480" y="6601968"/>
            <a:ext cx="11430000" cy="16459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lnSpcReduction="10000"/>
          </a:bodyPr>
          <a:lstStyle/>
          <a:p>
            <a:pPr algn="ctr"/>
            <a:r>
              <a:rPr sz="900" b="1" i="0">
                <a:solidFill>
                  <a:srgbClr val="FFFFFF"/>
                </a:solidFill>
                <a:latin typeface="Aptos"/>
              </a:rPr>
              <a:t>Built on Faith. Driven by Integrity. Serving with Excellence. Creating Lasting Legacy.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  <p:sndAc>
          <p:stSnd>
            <p:snd r:embed="rId2" name="suction.wav"/>
          </p:stSnd>
        </p:sndAc>
      </p:transition>
    </mc:Choice>
    <mc:Fallback xmlns="">
      <p:transition spd="slow">
        <p:fade/>
        <p:sndAc>
          <p:stSnd>
            <p:snd r:embed="rId3" name="suction.wav"/>
          </p:stSnd>
        </p:sndAc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868680" y="914400"/>
            <a:ext cx="10515600" cy="5029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lnSpcReduction="10000"/>
          </a:bodyPr>
          <a:lstStyle/>
          <a:p>
            <a:pPr algn="ctr"/>
            <a:r>
              <a:rPr sz="3200" b="1" i="0">
                <a:solidFill>
                  <a:srgbClr val="141414"/>
                </a:solidFill>
                <a:latin typeface="Aptos"/>
              </a:rPr>
              <a:t>LET'S BUILD THE RIGHT SUPPORT MODEL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1645920"/>
            <a:ext cx="9601200" cy="45720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ctr"/>
            <a:r>
              <a:rPr sz="1350" b="0" i="0">
                <a:solidFill>
                  <a:srgbClr val="585858"/>
                </a:solidFill>
                <a:latin typeface="Aptos"/>
              </a:rPr>
              <a:t>Makiti Group Holdings is ready to support organisations that require stronger governance, commercial control, HR and payroll administration, compliance, digital systems and project support.</a:t>
            </a:r>
          </a:p>
        </p:txBody>
      </p:sp>
      <p:sp>
        <p:nvSpPr>
          <p:cNvPr id="5" name="Rectangle 4"/>
          <p:cNvSpPr/>
          <p:nvPr/>
        </p:nvSpPr>
        <p:spPr>
          <a:xfrm>
            <a:off x="1463040" y="2743200"/>
            <a:ext cx="2743200" cy="329184"/>
          </a:xfrm>
          <a:prstGeom prst="rect">
            <a:avLst/>
          </a:prstGeom>
          <a:solidFill>
            <a:srgbClr val="F6F7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627632" y="2843784"/>
            <a:ext cx="2377440" cy="9144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/>
            <a:r>
              <a:rPr sz="1050" b="1" i="0" dirty="0">
                <a:solidFill>
                  <a:srgbClr val="F5561A"/>
                </a:solidFill>
                <a:latin typeface="Aptos"/>
              </a:rPr>
              <a:t>MANAGING DIRECTOR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34840" y="2834640"/>
            <a:ext cx="5669280" cy="10972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/>
            <a:r>
              <a:rPr sz="1050" b="0" i="0" dirty="0">
                <a:solidFill>
                  <a:srgbClr val="141414"/>
                </a:solidFill>
                <a:latin typeface="Aptos"/>
              </a:rPr>
              <a:t>Tshepo Mokgathi</a:t>
            </a:r>
          </a:p>
        </p:txBody>
      </p:sp>
      <p:sp>
        <p:nvSpPr>
          <p:cNvPr id="8" name="Rectangle 7"/>
          <p:cNvSpPr/>
          <p:nvPr/>
        </p:nvSpPr>
        <p:spPr>
          <a:xfrm>
            <a:off x="1463040" y="3163824"/>
            <a:ext cx="2743200" cy="329184"/>
          </a:xfrm>
          <a:prstGeom prst="rect">
            <a:avLst/>
          </a:prstGeom>
          <a:solidFill>
            <a:srgbClr val="F6F7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9" name="TextBox 8"/>
          <p:cNvSpPr txBox="1"/>
          <p:nvPr/>
        </p:nvSpPr>
        <p:spPr>
          <a:xfrm>
            <a:off x="1627632" y="3264408"/>
            <a:ext cx="2377440" cy="9144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/>
            <a:r>
              <a:rPr sz="1050" b="1" i="0" dirty="0">
                <a:solidFill>
                  <a:srgbClr val="F5561A"/>
                </a:solidFill>
                <a:latin typeface="Aptos"/>
              </a:rPr>
              <a:t>TELEPHONE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34840" y="3255264"/>
            <a:ext cx="5669280" cy="10972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/>
            <a:r>
              <a:rPr sz="1050" b="0" i="0" dirty="0">
                <a:solidFill>
                  <a:srgbClr val="141414"/>
                </a:solidFill>
                <a:latin typeface="Aptos"/>
              </a:rPr>
              <a:t>+27 68 198 3182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463040" y="3584448"/>
            <a:ext cx="2743200" cy="329184"/>
          </a:xfrm>
          <a:prstGeom prst="rect">
            <a:avLst/>
          </a:prstGeom>
          <a:solidFill>
            <a:srgbClr val="F6F7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627632" y="3685032"/>
            <a:ext cx="2377440" cy="9144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/>
            <a:r>
              <a:rPr sz="1050" b="1" i="0" dirty="0">
                <a:solidFill>
                  <a:srgbClr val="F5561A"/>
                </a:solidFill>
                <a:latin typeface="Aptos"/>
              </a:rPr>
              <a:t>BUSINESS DEVELOPMENT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434840" y="3675887"/>
            <a:ext cx="5669280" cy="10972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/>
            <a:r>
              <a:rPr sz="1050" b="0" i="0" dirty="0">
                <a:solidFill>
                  <a:srgbClr val="141414"/>
                </a:solidFill>
                <a:latin typeface="Aptos"/>
              </a:rPr>
              <a:t>tshepo@makitigroup.co.za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463040" y="4005072"/>
            <a:ext cx="2743200" cy="329184"/>
          </a:xfrm>
          <a:prstGeom prst="rect">
            <a:avLst/>
          </a:prstGeom>
          <a:solidFill>
            <a:srgbClr val="F6F7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1627632" y="4105656"/>
            <a:ext cx="2377440" cy="9144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/>
            <a:r>
              <a:rPr sz="1050" b="1" i="0" dirty="0">
                <a:solidFill>
                  <a:srgbClr val="F5561A"/>
                </a:solidFill>
                <a:latin typeface="Aptos"/>
              </a:rPr>
              <a:t>GENERAL ENQUIRIES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34840" y="4096511"/>
            <a:ext cx="5669280" cy="10972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/>
            <a:r>
              <a:rPr sz="1050" b="0" i="0" dirty="0">
                <a:solidFill>
                  <a:srgbClr val="141414"/>
                </a:solidFill>
                <a:latin typeface="Aptos"/>
              </a:rPr>
              <a:t>info@makitigroup.co.za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463040" y="4425696"/>
            <a:ext cx="2743200" cy="329184"/>
          </a:xfrm>
          <a:prstGeom prst="rect">
            <a:avLst/>
          </a:prstGeom>
          <a:solidFill>
            <a:srgbClr val="F6F7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1627632" y="4526280"/>
            <a:ext cx="2377440" cy="9144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/>
            <a:r>
              <a:rPr sz="1050" b="1" i="0" dirty="0">
                <a:solidFill>
                  <a:srgbClr val="F5561A"/>
                </a:solidFill>
                <a:latin typeface="Aptos"/>
              </a:rPr>
              <a:t>WEBSITE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34840" y="4517136"/>
            <a:ext cx="5669280" cy="10972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/>
            <a:r>
              <a:rPr sz="1050" b="0" i="0" dirty="0">
                <a:solidFill>
                  <a:srgbClr val="141414"/>
                </a:solidFill>
                <a:latin typeface="Aptos"/>
              </a:rPr>
              <a:t>www.makitigroup.co.za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463040" y="4846320"/>
            <a:ext cx="2743200" cy="329184"/>
          </a:xfrm>
          <a:prstGeom prst="rect">
            <a:avLst/>
          </a:prstGeom>
          <a:solidFill>
            <a:srgbClr val="F6F7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1627632" y="4946904"/>
            <a:ext cx="2377440" cy="9144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/>
            <a:r>
              <a:rPr sz="1050" b="1" i="0" dirty="0">
                <a:solidFill>
                  <a:srgbClr val="F5561A"/>
                </a:solidFill>
                <a:latin typeface="Aptos"/>
              </a:rPr>
              <a:t>ADDRESS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434840" y="4937759"/>
            <a:ext cx="5669280" cy="10972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l"/>
            <a:r>
              <a:rPr sz="1050" b="0" i="0" dirty="0">
                <a:solidFill>
                  <a:srgbClr val="141414"/>
                </a:solidFill>
                <a:latin typeface="Aptos"/>
              </a:rPr>
              <a:t>Reiger Park Enterprise Hub, Ekurhuleni, Gauteng, South Africa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1463040" y="5440680"/>
            <a:ext cx="10149840" cy="411480"/>
          </a:xfrm>
          <a:prstGeom prst="roundRect">
            <a:avLst/>
          </a:prstGeom>
          <a:solidFill>
            <a:srgbClr val="FFEDE6"/>
          </a:solidFill>
          <a:ln w="12700">
            <a:solidFill>
              <a:srgbClr val="FFED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24" name="TextBox 23"/>
          <p:cNvSpPr txBox="1"/>
          <p:nvPr/>
        </p:nvSpPr>
        <p:spPr>
          <a:xfrm>
            <a:off x="1463040" y="5559551"/>
            <a:ext cx="9921240" cy="164593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Autofit/>
          </a:bodyPr>
          <a:lstStyle/>
          <a:p>
            <a:pPr algn="ctr"/>
            <a:r>
              <a:rPr lang="en-US" sz="1400" b="1" i="0" dirty="0">
                <a:solidFill>
                  <a:srgbClr val="F5561A"/>
                </a:solidFill>
                <a:latin typeface="Aptos"/>
              </a:rPr>
              <a:t>Built on Faith. Driven by Integrity. Serving with Excellence. Creating </a:t>
            </a:r>
            <a:r>
              <a:rPr sz="1400" b="1" i="0" dirty="0">
                <a:solidFill>
                  <a:srgbClr val="F5561A"/>
                </a:solidFill>
                <a:latin typeface="Aptos"/>
              </a:rPr>
              <a:t>Lasting Legacy.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0" y="6547104"/>
            <a:ext cx="12191695" cy="310896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548640" y="6629400"/>
            <a:ext cx="11064240" cy="9144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55000" lnSpcReduction="20000"/>
          </a:bodyPr>
          <a:lstStyle/>
          <a:p>
            <a:pPr algn="ctr"/>
            <a:r>
              <a:rPr sz="800" b="0" i="0">
                <a:solidFill>
                  <a:srgbClr val="FFFFFF"/>
                </a:solidFill>
                <a:latin typeface="Aptos"/>
              </a:rPr>
              <a:t>Makiti Group Holdings (Pty) Ltd | Reg. 2026/139740/07 | www.makitigroup.co.za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  <p:sndAc>
          <p:stSnd>
            <p:snd r:embed="rId2" name="suction.wav"/>
          </p:stSnd>
        </p:sndAc>
      </p:transition>
    </mc:Choice>
    <mc:Fallback xmlns="">
      <p:transition spd="slow">
        <p:fade/>
        <p:sndAc>
          <p:stSnd>
            <p:snd r:embed="rId3" name="suction.wav"/>
          </p:stSnd>
        </p:sndAc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182880" y="320040"/>
            <a:ext cx="530352" cy="530352"/>
          </a:xfrm>
          <a:prstGeom prst="rect">
            <a:avLst/>
          </a:prstGeom>
          <a:solidFill>
            <a:srgbClr val="F556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82880" y="393192"/>
            <a:ext cx="530352" cy="2743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92500" lnSpcReduction="10000"/>
          </a:bodyPr>
          <a:lstStyle/>
          <a:p>
            <a:pPr algn="ctr"/>
            <a:r>
              <a:rPr sz="1800" b="1" i="0">
                <a:solidFill>
                  <a:srgbClr val="FFFFFF"/>
                </a:solidFill>
                <a:latin typeface="Aptos"/>
              </a:rPr>
              <a:t>02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320040"/>
            <a:ext cx="9601200" cy="32918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92500" lnSpcReduction="20000"/>
          </a:bodyPr>
          <a:lstStyle/>
          <a:p>
            <a:pPr algn="l"/>
            <a:r>
              <a:rPr sz="2400" b="1" i="0">
                <a:solidFill>
                  <a:srgbClr val="141414"/>
                </a:solidFill>
                <a:latin typeface="Aptos"/>
              </a:rPr>
              <a:t>COMPANY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749808"/>
            <a:ext cx="10058400" cy="25603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l"/>
            <a:r>
              <a:rPr sz="1150" b="1" i="0">
                <a:solidFill>
                  <a:srgbClr val="F5561A"/>
                </a:solidFill>
                <a:latin typeface="Aptos"/>
              </a:rPr>
              <a:t>A scalable corporate platform</a:t>
            </a:r>
          </a:p>
        </p:txBody>
      </p:sp>
      <p:sp>
        <p:nvSpPr>
          <p:cNvPr id="7" name="Rectangle 6"/>
          <p:cNvSpPr/>
          <p:nvPr/>
        </p:nvSpPr>
        <p:spPr>
          <a:xfrm>
            <a:off x="914400" y="1060704"/>
            <a:ext cx="411480" cy="36576"/>
          </a:xfrm>
          <a:prstGeom prst="rect">
            <a:avLst/>
          </a:prstGeom>
          <a:solidFill>
            <a:srgbClr val="F556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914400" y="1325880"/>
            <a:ext cx="10332720" cy="41148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92500" lnSpcReduction="10000"/>
          </a:bodyPr>
          <a:lstStyle/>
          <a:p>
            <a:pPr algn="l"/>
            <a:r>
              <a:rPr sz="1400" b="0" i="0">
                <a:solidFill>
                  <a:srgbClr val="585858"/>
                </a:solidFill>
                <a:latin typeface="Aptos"/>
              </a:rPr>
              <a:t>Makiti Group Holdings centralises specialist business functions so operating companies and selected clients can focus on delivery, growth and customer outcomes.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77240" y="1920240"/>
            <a:ext cx="2423160" cy="822960"/>
          </a:xfrm>
          <a:prstGeom prst="roundRect">
            <a:avLst/>
          </a:prstGeom>
          <a:solidFill>
            <a:srgbClr val="FFEDE6"/>
          </a:solidFill>
          <a:ln w="12700">
            <a:solidFill>
              <a:srgbClr val="F556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868680" y="2057400"/>
            <a:ext cx="2240279" cy="34747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lnSpcReduction="10000"/>
          </a:bodyPr>
          <a:lstStyle/>
          <a:p>
            <a:pPr algn="ctr"/>
            <a:r>
              <a:rPr sz="2200" b="1" i="0">
                <a:solidFill>
                  <a:srgbClr val="F5561A"/>
                </a:solidFill>
                <a:latin typeface="Aptos"/>
              </a:rPr>
              <a:t>2026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487168"/>
            <a:ext cx="2240279" cy="25603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ctr"/>
            <a:r>
              <a:rPr sz="850" b="1" i="0">
                <a:solidFill>
                  <a:srgbClr val="141414"/>
                </a:solidFill>
                <a:latin typeface="Aptos"/>
              </a:rPr>
              <a:t>INCORPORATED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611880" y="1920240"/>
            <a:ext cx="2423160" cy="822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CDC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3703320" y="2057400"/>
            <a:ext cx="2240279" cy="34747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lnSpcReduction="10000"/>
          </a:bodyPr>
          <a:lstStyle/>
          <a:p>
            <a:pPr algn="ctr"/>
            <a:r>
              <a:rPr sz="2200" b="1" i="0">
                <a:solidFill>
                  <a:srgbClr val="141414"/>
                </a:solidFill>
                <a:latin typeface="Aptos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703320" y="2487168"/>
            <a:ext cx="2240279" cy="25603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ctr"/>
            <a:r>
              <a:rPr sz="850" b="1" i="0">
                <a:solidFill>
                  <a:srgbClr val="141414"/>
                </a:solidFill>
                <a:latin typeface="Aptos"/>
              </a:rPr>
              <a:t>OPERATING SUBSIDIARIES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46520" y="1920240"/>
            <a:ext cx="2423160" cy="822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CDC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537959" y="2057400"/>
            <a:ext cx="2240279" cy="34747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lnSpcReduction="10000"/>
          </a:bodyPr>
          <a:lstStyle/>
          <a:p>
            <a:pPr algn="ctr"/>
            <a:r>
              <a:rPr sz="2200" b="1" i="0">
                <a:solidFill>
                  <a:srgbClr val="141414"/>
                </a:solidFill>
                <a:latin typeface="Aptos"/>
              </a:rPr>
              <a:t>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37959" y="2487168"/>
            <a:ext cx="2240279" cy="25603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ctr"/>
            <a:r>
              <a:rPr sz="850" b="1" i="0">
                <a:solidFill>
                  <a:srgbClr val="141414"/>
                </a:solidFill>
                <a:latin typeface="Aptos"/>
              </a:rPr>
              <a:t>CORE SERVICE AREAS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281160" y="1920240"/>
            <a:ext cx="2423160" cy="822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CDC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9372600" y="2057400"/>
            <a:ext cx="2240279" cy="34747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lnSpcReduction="10000"/>
          </a:bodyPr>
          <a:lstStyle/>
          <a:p>
            <a:pPr algn="ctr"/>
            <a:r>
              <a:rPr sz="2200" b="1" i="0">
                <a:solidFill>
                  <a:srgbClr val="141414"/>
                </a:solidFill>
                <a:latin typeface="Aptos"/>
              </a:rPr>
              <a:t>GAUTENG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372600" y="2487168"/>
            <a:ext cx="2240279" cy="25603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ctr"/>
            <a:r>
              <a:rPr sz="850" b="1" i="0">
                <a:solidFill>
                  <a:srgbClr val="141414"/>
                </a:solidFill>
                <a:latin typeface="Aptos"/>
              </a:rPr>
              <a:t>PRIMARY BASE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77240" y="3063240"/>
            <a:ext cx="2011680" cy="301752"/>
          </a:xfrm>
          <a:prstGeom prst="rect">
            <a:avLst/>
          </a:prstGeom>
          <a:solidFill>
            <a:srgbClr val="F6F7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868680" y="3127248"/>
            <a:ext cx="1828800" cy="14630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92500" lnSpcReduction="20000"/>
          </a:bodyPr>
          <a:lstStyle/>
          <a:p>
            <a:pPr algn="l"/>
            <a:r>
              <a:rPr sz="850" b="1" i="0">
                <a:solidFill>
                  <a:srgbClr val="585858"/>
                </a:solidFill>
                <a:latin typeface="Aptos"/>
              </a:rPr>
              <a:t>Legal entity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971800" y="3127248"/>
            <a:ext cx="8412480" cy="16459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lnSpcReduction="10000"/>
          </a:bodyPr>
          <a:lstStyle/>
          <a:p>
            <a:pPr algn="l"/>
            <a:r>
              <a:rPr sz="880" b="0" i="0">
                <a:solidFill>
                  <a:srgbClr val="141414"/>
                </a:solidFill>
                <a:latin typeface="Aptos"/>
              </a:rPr>
              <a:t>Makiti Group Holdings (Pty) Ltd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77240" y="3410712"/>
            <a:ext cx="2011680" cy="301752"/>
          </a:xfrm>
          <a:prstGeom prst="rect">
            <a:avLst/>
          </a:prstGeom>
          <a:solidFill>
            <a:srgbClr val="F6F7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868680" y="3474720"/>
            <a:ext cx="1828800" cy="14630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92500" lnSpcReduction="20000"/>
          </a:bodyPr>
          <a:lstStyle/>
          <a:p>
            <a:pPr algn="l"/>
            <a:r>
              <a:rPr sz="850" b="1" i="0">
                <a:solidFill>
                  <a:srgbClr val="585858"/>
                </a:solidFill>
                <a:latin typeface="Aptos"/>
              </a:rPr>
              <a:t>Registration number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971800" y="3474720"/>
            <a:ext cx="8412480" cy="16459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lnSpcReduction="10000"/>
          </a:bodyPr>
          <a:lstStyle/>
          <a:p>
            <a:pPr algn="l"/>
            <a:r>
              <a:rPr sz="880" b="0" i="0" dirty="0">
                <a:solidFill>
                  <a:srgbClr val="141414"/>
                </a:solidFill>
                <a:latin typeface="Aptos"/>
              </a:rPr>
              <a:t>2026/139740/07</a:t>
            </a:r>
          </a:p>
        </p:txBody>
      </p:sp>
      <p:sp>
        <p:nvSpPr>
          <p:cNvPr id="27" name="Rectangle 26"/>
          <p:cNvSpPr/>
          <p:nvPr/>
        </p:nvSpPr>
        <p:spPr>
          <a:xfrm>
            <a:off x="777240" y="3758184"/>
            <a:ext cx="2011680" cy="301752"/>
          </a:xfrm>
          <a:prstGeom prst="rect">
            <a:avLst/>
          </a:prstGeom>
          <a:solidFill>
            <a:srgbClr val="F6F7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868680" y="3822192"/>
            <a:ext cx="1828800" cy="14630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92500" lnSpcReduction="20000"/>
          </a:bodyPr>
          <a:lstStyle/>
          <a:p>
            <a:pPr algn="l"/>
            <a:r>
              <a:rPr sz="850" b="1" i="0">
                <a:solidFill>
                  <a:srgbClr val="585858"/>
                </a:solidFill>
                <a:latin typeface="Aptos"/>
              </a:rPr>
              <a:t>Business model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971800" y="3822192"/>
            <a:ext cx="8412480" cy="16459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lnSpcReduction="10000"/>
          </a:bodyPr>
          <a:lstStyle/>
          <a:p>
            <a:pPr algn="l"/>
            <a:r>
              <a:rPr sz="880" b="0" i="0">
                <a:solidFill>
                  <a:srgbClr val="141414"/>
                </a:solidFill>
                <a:latin typeface="Aptos"/>
              </a:rPr>
              <a:t>Shared services, strategic management and investment holding</a:t>
            </a:r>
          </a:p>
        </p:txBody>
      </p:sp>
      <p:sp>
        <p:nvSpPr>
          <p:cNvPr id="30" name="Rectangle 29"/>
          <p:cNvSpPr/>
          <p:nvPr/>
        </p:nvSpPr>
        <p:spPr>
          <a:xfrm>
            <a:off x="777240" y="4105656"/>
            <a:ext cx="2011680" cy="301752"/>
          </a:xfrm>
          <a:prstGeom prst="rect">
            <a:avLst/>
          </a:prstGeom>
          <a:solidFill>
            <a:srgbClr val="F6F7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868680" y="4169664"/>
            <a:ext cx="1828800" cy="14630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92500" lnSpcReduction="20000"/>
          </a:bodyPr>
          <a:lstStyle/>
          <a:p>
            <a:pPr algn="l"/>
            <a:r>
              <a:rPr sz="850" b="1" i="0">
                <a:solidFill>
                  <a:srgbClr val="585858"/>
                </a:solidFill>
                <a:latin typeface="Aptos"/>
              </a:rPr>
              <a:t>Leadership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971800" y="4169664"/>
            <a:ext cx="8412480" cy="16459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lnSpcReduction="10000"/>
          </a:bodyPr>
          <a:lstStyle/>
          <a:p>
            <a:pPr algn="l"/>
            <a:r>
              <a:rPr sz="880" b="0" i="0">
                <a:solidFill>
                  <a:srgbClr val="141414"/>
                </a:solidFill>
                <a:latin typeface="Aptos"/>
              </a:rPr>
              <a:t>Tshepo Mokgathi - Managing Director / CEO | Lebo Mokgathi - Executive Director / COO</a:t>
            </a:r>
          </a:p>
        </p:txBody>
      </p:sp>
      <p:sp>
        <p:nvSpPr>
          <p:cNvPr id="33" name="Rectangle 32"/>
          <p:cNvSpPr/>
          <p:nvPr/>
        </p:nvSpPr>
        <p:spPr>
          <a:xfrm>
            <a:off x="777240" y="4453128"/>
            <a:ext cx="2011680" cy="301752"/>
          </a:xfrm>
          <a:prstGeom prst="rect">
            <a:avLst/>
          </a:prstGeom>
          <a:solidFill>
            <a:srgbClr val="F6F7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868680" y="4517136"/>
            <a:ext cx="1828800" cy="14630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92500" lnSpcReduction="20000"/>
          </a:bodyPr>
          <a:lstStyle/>
          <a:p>
            <a:pPr algn="l"/>
            <a:r>
              <a:rPr sz="850" b="1" i="0">
                <a:solidFill>
                  <a:srgbClr val="585858"/>
                </a:solidFill>
                <a:latin typeface="Aptos"/>
              </a:rPr>
              <a:t>Transformation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971800" y="4517136"/>
            <a:ext cx="8412480" cy="16459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lnSpcReduction="10000"/>
          </a:bodyPr>
          <a:lstStyle/>
          <a:p>
            <a:pPr algn="l"/>
            <a:r>
              <a:rPr sz="880" b="0" i="0">
                <a:solidFill>
                  <a:srgbClr val="141414"/>
                </a:solidFill>
                <a:latin typeface="Aptos"/>
              </a:rPr>
              <a:t>Level 1 B-BBEE | 135% recognition | 100% Black-owned | 51% Black female-owned</a:t>
            </a:r>
          </a:p>
        </p:txBody>
      </p:sp>
      <p:sp>
        <p:nvSpPr>
          <p:cNvPr id="36" name="Rectangle 35"/>
          <p:cNvSpPr/>
          <p:nvPr/>
        </p:nvSpPr>
        <p:spPr>
          <a:xfrm>
            <a:off x="777240" y="4800600"/>
            <a:ext cx="2011680" cy="301752"/>
          </a:xfrm>
          <a:prstGeom prst="rect">
            <a:avLst/>
          </a:prstGeom>
          <a:solidFill>
            <a:srgbClr val="F6F7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868680" y="4864608"/>
            <a:ext cx="1828800" cy="14630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92500" lnSpcReduction="20000"/>
          </a:bodyPr>
          <a:lstStyle/>
          <a:p>
            <a:pPr algn="l"/>
            <a:r>
              <a:rPr sz="850" b="1" i="0">
                <a:solidFill>
                  <a:srgbClr val="585858"/>
                </a:solidFill>
                <a:latin typeface="Aptos"/>
              </a:rPr>
              <a:t>Business address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971800" y="4864608"/>
            <a:ext cx="8412480" cy="16459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lnSpcReduction="10000"/>
          </a:bodyPr>
          <a:lstStyle/>
          <a:p>
            <a:pPr algn="l"/>
            <a:r>
              <a:rPr sz="880" b="0" i="0">
                <a:solidFill>
                  <a:srgbClr val="141414"/>
                </a:solidFill>
                <a:latin typeface="Aptos"/>
              </a:rPr>
              <a:t>Reiger Park Enterprise Hub, Ekurhuleni, Gauteng, South Africa</a:t>
            </a:r>
          </a:p>
        </p:txBody>
      </p:sp>
      <p:sp>
        <p:nvSpPr>
          <p:cNvPr id="39" name="Rectangle 38"/>
          <p:cNvSpPr/>
          <p:nvPr/>
        </p:nvSpPr>
        <p:spPr>
          <a:xfrm>
            <a:off x="777240" y="5148072"/>
            <a:ext cx="2011680" cy="301752"/>
          </a:xfrm>
          <a:prstGeom prst="rect">
            <a:avLst/>
          </a:prstGeom>
          <a:solidFill>
            <a:srgbClr val="F6F7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868680" y="5212080"/>
            <a:ext cx="1828800" cy="14630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92500" lnSpcReduction="20000"/>
          </a:bodyPr>
          <a:lstStyle/>
          <a:p>
            <a:pPr algn="l"/>
            <a:r>
              <a:rPr sz="850" b="1" i="0">
                <a:solidFill>
                  <a:srgbClr val="585858"/>
                </a:solidFill>
                <a:latin typeface="Aptos"/>
              </a:rPr>
              <a:t>Contact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971800" y="5212080"/>
            <a:ext cx="8412480" cy="16459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lnSpcReduction="10000"/>
          </a:bodyPr>
          <a:lstStyle/>
          <a:p>
            <a:pPr algn="l"/>
            <a:r>
              <a:rPr sz="880" b="0" i="0">
                <a:solidFill>
                  <a:srgbClr val="141414"/>
                </a:solidFill>
                <a:latin typeface="Aptos"/>
              </a:rPr>
              <a:t>+27 68 198 3182 | info@makitigroup.co.za | www.makitigroup.co.za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777240" y="5623560"/>
            <a:ext cx="5257800" cy="777240"/>
          </a:xfrm>
          <a:prstGeom prst="roundRect">
            <a:avLst/>
          </a:prstGeom>
          <a:solidFill>
            <a:srgbClr val="FFEDE6"/>
          </a:solidFill>
          <a:ln w="12700">
            <a:solidFill>
              <a:srgbClr val="FFED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TextBox 42"/>
          <p:cNvSpPr txBox="1"/>
          <p:nvPr/>
        </p:nvSpPr>
        <p:spPr>
          <a:xfrm>
            <a:off x="960120" y="5742432"/>
            <a:ext cx="914400" cy="20116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l"/>
            <a:r>
              <a:rPr sz="1050" b="1" i="0">
                <a:solidFill>
                  <a:srgbClr val="F5561A"/>
                </a:solidFill>
                <a:latin typeface="Aptos"/>
              </a:rPr>
              <a:t>Vision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960120" y="5961888"/>
            <a:ext cx="4800600" cy="2743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85000" lnSpcReduction="10000"/>
          </a:bodyPr>
          <a:lstStyle/>
          <a:p>
            <a:pPr algn="l"/>
            <a:r>
              <a:rPr sz="840" b="0" i="0">
                <a:solidFill>
                  <a:srgbClr val="141414"/>
                </a:solidFill>
                <a:latin typeface="Aptos"/>
              </a:rPr>
              <a:t>To become South Africa's leading Black-owned shared-services, strategic-management and investment holding company, enabling sustainable growth through strong governance, innovation and operational excellence.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6263640" y="5623560"/>
            <a:ext cx="5257800" cy="777240"/>
          </a:xfrm>
          <a:prstGeom prst="roundRect">
            <a:avLst/>
          </a:prstGeom>
          <a:solidFill>
            <a:srgbClr val="F6F7F9"/>
          </a:solidFill>
          <a:ln w="12700">
            <a:solidFill>
              <a:srgbClr val="F6F7F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TextBox 45"/>
          <p:cNvSpPr txBox="1"/>
          <p:nvPr/>
        </p:nvSpPr>
        <p:spPr>
          <a:xfrm>
            <a:off x="6446520" y="5742432"/>
            <a:ext cx="914400" cy="20116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l"/>
            <a:r>
              <a:rPr sz="1050" b="1" i="0">
                <a:solidFill>
                  <a:srgbClr val="F5561A"/>
                </a:solidFill>
                <a:latin typeface="Aptos"/>
              </a:rPr>
              <a:t>Mission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446520" y="5961888"/>
            <a:ext cx="4800600" cy="2743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lnSpcReduction="10000"/>
          </a:bodyPr>
          <a:lstStyle/>
          <a:p>
            <a:pPr algn="l"/>
            <a:r>
              <a:rPr sz="840" b="0" i="0">
                <a:solidFill>
                  <a:srgbClr val="141414"/>
                </a:solidFill>
                <a:latin typeface="Aptos"/>
              </a:rPr>
              <a:t>To build, manage and grow sustainable businesses through professional shared services, strategic leadership, investment oversight and accountable governance.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  <p:sndAc>
          <p:stSnd>
            <p:snd r:embed="rId2" name="suction.wav"/>
          </p:stSnd>
        </p:sndAc>
      </p:transition>
    </mc:Choice>
    <mc:Fallback xmlns="">
      <p:transition spd="slow">
        <p:fade/>
        <p:sndAc>
          <p:stSnd>
            <p:snd r:embed="rId3" name="suction.wav"/>
          </p:stSnd>
        </p:sndAc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182880" y="320040"/>
            <a:ext cx="530352" cy="530352"/>
          </a:xfrm>
          <a:prstGeom prst="rect">
            <a:avLst/>
          </a:prstGeom>
          <a:solidFill>
            <a:srgbClr val="F556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82880" y="393192"/>
            <a:ext cx="530352" cy="2743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92500" lnSpcReduction="10000"/>
          </a:bodyPr>
          <a:lstStyle/>
          <a:p>
            <a:pPr algn="ctr"/>
            <a:r>
              <a:rPr sz="1800" b="1" i="0">
                <a:solidFill>
                  <a:srgbClr val="FFFFFF"/>
                </a:solidFill>
                <a:latin typeface="Aptos"/>
              </a:rPr>
              <a:t>03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320040"/>
            <a:ext cx="9601200" cy="32918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92500" lnSpcReduction="20000"/>
          </a:bodyPr>
          <a:lstStyle/>
          <a:p>
            <a:pPr algn="l"/>
            <a:r>
              <a:rPr sz="2400" b="1" i="0">
                <a:solidFill>
                  <a:srgbClr val="141414"/>
                </a:solidFill>
                <a:latin typeface="Aptos"/>
              </a:rPr>
              <a:t>BUSINESS MODEL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749808"/>
            <a:ext cx="10058400" cy="25603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l"/>
            <a:r>
              <a:rPr sz="1150" b="1" i="0">
                <a:solidFill>
                  <a:srgbClr val="F5561A"/>
                </a:solidFill>
                <a:latin typeface="Aptos"/>
              </a:rPr>
              <a:t>One platform. Multiple delivery channels.</a:t>
            </a:r>
          </a:p>
        </p:txBody>
      </p:sp>
      <p:sp>
        <p:nvSpPr>
          <p:cNvPr id="7" name="Rectangle 6"/>
          <p:cNvSpPr/>
          <p:nvPr/>
        </p:nvSpPr>
        <p:spPr>
          <a:xfrm>
            <a:off x="914400" y="1060704"/>
            <a:ext cx="411480" cy="36576"/>
          </a:xfrm>
          <a:prstGeom prst="rect">
            <a:avLst/>
          </a:prstGeom>
          <a:solidFill>
            <a:srgbClr val="F556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914400" y="1325880"/>
            <a:ext cx="10332720" cy="34747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92500"/>
          </a:bodyPr>
          <a:lstStyle/>
          <a:p>
            <a:pPr algn="l"/>
            <a:r>
              <a:rPr sz="1400" b="0" i="0">
                <a:solidFill>
                  <a:srgbClr val="585858"/>
                </a:solidFill>
                <a:latin typeface="Aptos"/>
              </a:rPr>
              <a:t>Holdings provides the corporate infrastructure, controls and specialist capability; subsidiaries retain accountability for operational delivery.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68680" y="2011680"/>
            <a:ext cx="2377440" cy="1005840"/>
          </a:xfrm>
          <a:prstGeom prst="roundRect">
            <a:avLst/>
          </a:prstGeom>
          <a:solidFill>
            <a:srgbClr val="F6F7F9"/>
          </a:solidFill>
          <a:ln w="12700">
            <a:solidFill>
              <a:srgbClr val="DCDC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005840" y="2240280"/>
            <a:ext cx="2103120" cy="20116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ctr"/>
            <a:r>
              <a:rPr sz="1000" b="1" i="0">
                <a:solidFill>
                  <a:srgbClr val="141414"/>
                </a:solidFill>
                <a:latin typeface="Aptos"/>
              </a:rPr>
              <a:t>CLIENT &amp; GROUP NEEDS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51560" y="2487168"/>
            <a:ext cx="2011680" cy="34747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77500" lnSpcReduction="20000"/>
          </a:bodyPr>
          <a:lstStyle/>
          <a:p>
            <a:pPr algn="ctr"/>
            <a:r>
              <a:rPr sz="800" b="0" i="0">
                <a:solidFill>
                  <a:srgbClr val="585858"/>
                </a:solidFill>
                <a:latin typeface="Aptos"/>
              </a:rPr>
              <a:t>Growth</a:t>
            </a:r>
            <a:br/>
            <a:r>
              <a:rPr sz="800" b="0" i="0">
                <a:solidFill>
                  <a:srgbClr val="585858"/>
                </a:solidFill>
                <a:latin typeface="Aptos"/>
              </a:rPr>
              <a:t>Compliance</a:t>
            </a:r>
            <a:br/>
            <a:r>
              <a:rPr sz="800" b="0" i="0">
                <a:solidFill>
                  <a:srgbClr val="585858"/>
                </a:solidFill>
                <a:latin typeface="Aptos"/>
              </a:rPr>
              <a:t>Commercial support</a:t>
            </a:r>
            <a:br/>
            <a:r>
              <a:rPr sz="800" b="0" i="0">
                <a:solidFill>
                  <a:srgbClr val="585858"/>
                </a:solidFill>
                <a:latin typeface="Aptos"/>
              </a:rPr>
              <a:t>Management visibility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3383280" y="2340864"/>
            <a:ext cx="914400" cy="228600"/>
          </a:xfrm>
          <a:prstGeom prst="rightArrow">
            <a:avLst/>
          </a:prstGeom>
          <a:solidFill>
            <a:srgbClr val="F556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ounded Rectangle 12"/>
          <p:cNvSpPr/>
          <p:nvPr/>
        </p:nvSpPr>
        <p:spPr>
          <a:xfrm>
            <a:off x="4480560" y="1783080"/>
            <a:ext cx="3017520" cy="1463040"/>
          </a:xfrm>
          <a:prstGeom prst="roundRect">
            <a:avLst/>
          </a:prstGeom>
          <a:solidFill>
            <a:srgbClr val="141414"/>
          </a:solidFill>
          <a:ln w="12700">
            <a:solidFill>
              <a:srgbClr val="14141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4709160" y="2148840"/>
            <a:ext cx="2560320" cy="22860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Aptos"/>
              </a:rPr>
              <a:t>MAKITI GROUP HOLDINGS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754880" y="2487168"/>
            <a:ext cx="2468880" cy="41148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lnSpcReduction="10000"/>
          </a:bodyPr>
          <a:lstStyle/>
          <a:p>
            <a:pPr algn="ctr"/>
            <a:r>
              <a:rPr sz="830" b="0" i="0">
                <a:solidFill>
                  <a:srgbClr val="FFFFFF"/>
                </a:solidFill>
                <a:latin typeface="Aptos"/>
              </a:rPr>
              <a:t>Strategy | Finance | HR | Payroll</a:t>
            </a:r>
            <a:br/>
            <a:r>
              <a:rPr sz="830" b="0" i="0">
                <a:solidFill>
                  <a:srgbClr val="FFFFFF"/>
                </a:solidFill>
                <a:latin typeface="Aptos"/>
              </a:rPr>
              <a:t>Tendering | Procurement | Projects</a:t>
            </a:r>
            <a:br/>
            <a:r>
              <a:rPr sz="830" b="0" i="0">
                <a:solidFill>
                  <a:srgbClr val="FFFFFF"/>
                </a:solidFill>
                <a:latin typeface="Aptos"/>
              </a:rPr>
              <a:t>IMS | Compliance | Digital systems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7726679" y="2340864"/>
            <a:ext cx="914400" cy="228600"/>
          </a:xfrm>
          <a:prstGeom prst="rightArrow">
            <a:avLst/>
          </a:prstGeom>
          <a:solidFill>
            <a:srgbClr val="F556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ounded Rectangle 16"/>
          <p:cNvSpPr/>
          <p:nvPr/>
        </p:nvSpPr>
        <p:spPr>
          <a:xfrm>
            <a:off x="8823960" y="2011680"/>
            <a:ext cx="2377440" cy="1005840"/>
          </a:xfrm>
          <a:prstGeom prst="roundRect">
            <a:avLst/>
          </a:prstGeom>
          <a:solidFill>
            <a:srgbClr val="FFEDE6"/>
          </a:solidFill>
          <a:ln w="12700">
            <a:solidFill>
              <a:srgbClr val="F556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8961120" y="2240280"/>
            <a:ext cx="2103120" cy="20116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ctr"/>
            <a:r>
              <a:rPr sz="1000" b="1" i="0">
                <a:solidFill>
                  <a:srgbClr val="141414"/>
                </a:solidFill>
                <a:latin typeface="Aptos"/>
              </a:rPr>
              <a:t>CONTROLLED OUTCOMES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006840" y="2487168"/>
            <a:ext cx="2011680" cy="34747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77500" lnSpcReduction="20000"/>
          </a:bodyPr>
          <a:lstStyle/>
          <a:p>
            <a:pPr algn="ctr"/>
            <a:r>
              <a:rPr sz="800" b="0" i="0">
                <a:solidFill>
                  <a:srgbClr val="585858"/>
                </a:solidFill>
                <a:latin typeface="Aptos"/>
              </a:rPr>
              <a:t>Better discipline</a:t>
            </a:r>
            <a:br/>
            <a:r>
              <a:rPr sz="800" b="0" i="0">
                <a:solidFill>
                  <a:srgbClr val="585858"/>
                </a:solidFill>
                <a:latin typeface="Aptos"/>
              </a:rPr>
              <a:t>Faster mobilisation</a:t>
            </a:r>
            <a:br/>
            <a:r>
              <a:rPr sz="800" b="0" i="0">
                <a:solidFill>
                  <a:srgbClr val="585858"/>
                </a:solidFill>
                <a:latin typeface="Aptos"/>
              </a:rPr>
              <a:t>Traceable reporting</a:t>
            </a:r>
            <a:br/>
            <a:r>
              <a:rPr sz="800" b="0" i="0">
                <a:solidFill>
                  <a:srgbClr val="585858"/>
                </a:solidFill>
                <a:latin typeface="Aptos"/>
              </a:rPr>
              <a:t>Reduced risk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77240" y="3931920"/>
            <a:ext cx="2743200" cy="29260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lnSpcReduction="10000"/>
          </a:bodyPr>
          <a:lstStyle/>
          <a:p>
            <a:pPr algn="l"/>
            <a:r>
              <a:rPr sz="1800" b="1" i="0">
                <a:solidFill>
                  <a:srgbClr val="F5561A"/>
                </a:solidFill>
                <a:latin typeface="Aptos"/>
              </a:rPr>
              <a:t>Commercial model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77240" y="4389120"/>
            <a:ext cx="3474720" cy="320040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822960" y="4480560"/>
            <a:ext cx="3383280" cy="10972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55000" lnSpcReduction="20000"/>
          </a:bodyPr>
          <a:lstStyle/>
          <a:p>
            <a:pPr algn="ctr"/>
            <a:r>
              <a:rPr sz="900" b="1" i="0">
                <a:solidFill>
                  <a:srgbClr val="FFFFFF"/>
                </a:solidFill>
                <a:latin typeface="Aptos"/>
              </a:rPr>
              <a:t>RECURRING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77240" y="4709160"/>
            <a:ext cx="3474720" cy="960120"/>
          </a:xfrm>
          <a:prstGeom prst="rect">
            <a:avLst/>
          </a:prstGeom>
          <a:solidFill>
            <a:srgbClr val="F6F7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914400" y="4892040"/>
            <a:ext cx="3200400" cy="5029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lnSpcReduction="10000"/>
          </a:bodyPr>
          <a:lstStyle/>
          <a:p>
            <a:pPr algn="ctr"/>
            <a:r>
              <a:rPr sz="1100" b="0" i="0">
                <a:solidFill>
                  <a:srgbClr val="141414"/>
                </a:solidFill>
                <a:latin typeface="Aptos"/>
              </a:rPr>
              <a:t>Management fees</a:t>
            </a:r>
            <a:br/>
            <a:r>
              <a:rPr sz="1100" b="0" i="0">
                <a:solidFill>
                  <a:srgbClr val="141414"/>
                </a:solidFill>
                <a:latin typeface="Aptos"/>
              </a:rPr>
              <a:t>Shared-services retainers</a:t>
            </a:r>
            <a:br/>
            <a:r>
              <a:rPr sz="1100" b="0" i="0">
                <a:solidFill>
                  <a:srgbClr val="141414"/>
                </a:solidFill>
                <a:latin typeface="Aptos"/>
              </a:rPr>
              <a:t>Formal SLAs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526279" y="4389120"/>
            <a:ext cx="3474720" cy="320040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4571999" y="4480560"/>
            <a:ext cx="3383280" cy="10972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55000" lnSpcReduction="20000"/>
          </a:bodyPr>
          <a:lstStyle/>
          <a:p>
            <a:pPr algn="ctr"/>
            <a:r>
              <a:rPr sz="900" b="1" i="0">
                <a:solidFill>
                  <a:srgbClr val="FFFFFF"/>
                </a:solidFill>
                <a:latin typeface="Aptos"/>
              </a:rPr>
              <a:t>PROJECT-BASED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526279" y="4709160"/>
            <a:ext cx="3474720" cy="960120"/>
          </a:xfrm>
          <a:prstGeom prst="rect">
            <a:avLst/>
          </a:prstGeom>
          <a:solidFill>
            <a:srgbClr val="FFED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4663440" y="4892040"/>
            <a:ext cx="3200400" cy="5029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lnSpcReduction="10000"/>
          </a:bodyPr>
          <a:lstStyle/>
          <a:p>
            <a:pPr algn="ctr"/>
            <a:r>
              <a:rPr sz="1100" b="0" i="0">
                <a:solidFill>
                  <a:srgbClr val="141414"/>
                </a:solidFill>
                <a:latin typeface="Aptos"/>
              </a:rPr>
              <a:t>Tender and bid support</a:t>
            </a:r>
            <a:br/>
            <a:r>
              <a:rPr sz="1100" b="0" i="0">
                <a:solidFill>
                  <a:srgbClr val="141414"/>
                </a:solidFill>
                <a:latin typeface="Aptos"/>
              </a:rPr>
              <a:t>Project administration</a:t>
            </a:r>
            <a:br/>
            <a:r>
              <a:rPr sz="1100" b="0" i="0">
                <a:solidFill>
                  <a:srgbClr val="141414"/>
                </a:solidFill>
                <a:latin typeface="Aptos"/>
              </a:rPr>
              <a:t>Advisory assignments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8275319" y="4389120"/>
            <a:ext cx="3474720" cy="320040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8321040" y="4480560"/>
            <a:ext cx="3383280" cy="10972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55000" lnSpcReduction="20000"/>
          </a:bodyPr>
          <a:lstStyle/>
          <a:p>
            <a:pPr algn="ctr"/>
            <a:r>
              <a:rPr sz="900" b="1" i="0">
                <a:solidFill>
                  <a:srgbClr val="FFFFFF"/>
                </a:solidFill>
                <a:latin typeface="Aptos"/>
              </a:rPr>
              <a:t>LONG-TERM</a:t>
            </a:r>
          </a:p>
        </p:txBody>
      </p:sp>
      <p:sp>
        <p:nvSpPr>
          <p:cNvPr id="31" name="Rectangle 30"/>
          <p:cNvSpPr/>
          <p:nvPr/>
        </p:nvSpPr>
        <p:spPr>
          <a:xfrm>
            <a:off x="8275319" y="4709160"/>
            <a:ext cx="3474720" cy="960120"/>
          </a:xfrm>
          <a:prstGeom prst="rect">
            <a:avLst/>
          </a:prstGeom>
          <a:solidFill>
            <a:srgbClr val="F6F7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8412480" y="4892040"/>
            <a:ext cx="3200400" cy="5029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lnSpcReduction="10000"/>
          </a:bodyPr>
          <a:lstStyle/>
          <a:p>
            <a:pPr algn="ctr"/>
            <a:r>
              <a:rPr sz="1100" b="0" i="0">
                <a:solidFill>
                  <a:srgbClr val="141414"/>
                </a:solidFill>
                <a:latin typeface="Aptos"/>
              </a:rPr>
              <a:t>Dividend income</a:t>
            </a:r>
            <a:br/>
            <a:r>
              <a:rPr sz="1100" b="0" i="0">
                <a:solidFill>
                  <a:srgbClr val="141414"/>
                </a:solidFill>
                <a:latin typeface="Aptos"/>
              </a:rPr>
              <a:t>Investment returns</a:t>
            </a:r>
            <a:br/>
            <a:r>
              <a:rPr sz="1100" b="0" i="0">
                <a:solidFill>
                  <a:srgbClr val="141414"/>
                </a:solidFill>
                <a:latin typeface="Aptos"/>
              </a:rPr>
              <a:t>Strategic partnerships</a:t>
            </a:r>
          </a:p>
        </p:txBody>
      </p:sp>
      <p:sp>
        <p:nvSpPr>
          <p:cNvPr id="33" name="Rectangle 32"/>
          <p:cNvSpPr/>
          <p:nvPr/>
        </p:nvSpPr>
        <p:spPr>
          <a:xfrm>
            <a:off x="0" y="6547104"/>
            <a:ext cx="12191695" cy="310896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411480" y="6601968"/>
            <a:ext cx="11430000" cy="16459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lnSpcReduction="10000"/>
          </a:bodyPr>
          <a:lstStyle/>
          <a:p>
            <a:pPr algn="ctr"/>
            <a:r>
              <a:rPr sz="900" b="1" i="0">
                <a:solidFill>
                  <a:srgbClr val="FFFFFF"/>
                </a:solidFill>
                <a:latin typeface="Aptos"/>
              </a:rPr>
              <a:t>Built on Faith. Driven by Integrity. Serving with Excellence. Creating Lasting Legacy.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  <p:sndAc>
          <p:stSnd>
            <p:snd r:embed="rId2" name="suction.wav"/>
          </p:stSnd>
        </p:sndAc>
      </p:transition>
    </mc:Choice>
    <mc:Fallback xmlns="">
      <p:transition spd="slow">
        <p:fade/>
        <p:sndAc>
          <p:stSnd>
            <p:snd r:embed="rId3" name="suction.wav"/>
          </p:stSnd>
        </p:sndAc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182880" y="320040"/>
            <a:ext cx="530352" cy="530352"/>
          </a:xfrm>
          <a:prstGeom prst="rect">
            <a:avLst/>
          </a:prstGeom>
          <a:solidFill>
            <a:srgbClr val="F556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82880" y="393192"/>
            <a:ext cx="530352" cy="2743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92500" lnSpcReduction="10000"/>
          </a:bodyPr>
          <a:lstStyle/>
          <a:p>
            <a:pPr algn="ctr"/>
            <a:r>
              <a:rPr sz="1800" b="1" i="0">
                <a:solidFill>
                  <a:srgbClr val="FFFFFF"/>
                </a:solidFill>
                <a:latin typeface="Aptos"/>
              </a:rPr>
              <a:t>04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320040"/>
            <a:ext cx="9601200" cy="32918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92500" lnSpcReduction="20000"/>
          </a:bodyPr>
          <a:lstStyle/>
          <a:p>
            <a:pPr algn="l"/>
            <a:r>
              <a:rPr sz="2400" b="1" i="0">
                <a:solidFill>
                  <a:srgbClr val="141414"/>
                </a:solidFill>
                <a:latin typeface="Aptos"/>
              </a:rPr>
              <a:t>CAPABILITIES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749808"/>
            <a:ext cx="10058400" cy="25603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l"/>
            <a:r>
              <a:rPr sz="1150" b="1" i="0">
                <a:solidFill>
                  <a:srgbClr val="F5561A"/>
                </a:solidFill>
                <a:latin typeface="Aptos"/>
              </a:rPr>
              <a:t>Integrated service portfolio</a:t>
            </a:r>
          </a:p>
        </p:txBody>
      </p:sp>
      <p:sp>
        <p:nvSpPr>
          <p:cNvPr id="7" name="Rectangle 6"/>
          <p:cNvSpPr/>
          <p:nvPr/>
        </p:nvSpPr>
        <p:spPr>
          <a:xfrm>
            <a:off x="914400" y="1060704"/>
            <a:ext cx="411480" cy="36576"/>
          </a:xfrm>
          <a:prstGeom prst="rect">
            <a:avLst/>
          </a:prstGeom>
          <a:solidFill>
            <a:srgbClr val="F556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914400" y="1325880"/>
            <a:ext cx="10058400" cy="2743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l"/>
            <a:r>
              <a:rPr sz="1400" b="0" i="0">
                <a:solidFill>
                  <a:srgbClr val="585858"/>
                </a:solidFill>
                <a:latin typeface="Aptos"/>
              </a:rPr>
              <a:t>Eight connected disciplines give clients a single, accountable support platform.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1520" y="1965960"/>
            <a:ext cx="2514600" cy="960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CDC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Oval 9"/>
          <p:cNvSpPr/>
          <p:nvPr/>
        </p:nvSpPr>
        <p:spPr>
          <a:xfrm>
            <a:off x="896112" y="2148840"/>
            <a:ext cx="347472" cy="34747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96112" y="2231136"/>
            <a:ext cx="347472" cy="10972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70000" lnSpcReduction="20000"/>
          </a:bodyPr>
          <a:lstStyle/>
          <a:p>
            <a:pPr algn="ctr"/>
            <a:r>
              <a:rPr sz="750" b="1" i="0">
                <a:solidFill>
                  <a:srgbClr val="FFFFFF"/>
                </a:solidFill>
                <a:latin typeface="Aptos"/>
              </a:rPr>
              <a:t>01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53312" y="2176272"/>
            <a:ext cx="1737360" cy="20116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l"/>
            <a:r>
              <a:rPr sz="969" b="1" i="0">
                <a:solidFill>
                  <a:srgbClr val="141414"/>
                </a:solidFill>
                <a:latin typeface="Aptos"/>
              </a:rPr>
              <a:t>Executive &amp; Governance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53312" y="2441448"/>
            <a:ext cx="1737360" cy="29260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l"/>
            <a:r>
              <a:rPr sz="750" b="0" i="0">
                <a:solidFill>
                  <a:srgbClr val="585858"/>
                </a:solidFill>
                <a:latin typeface="Aptos"/>
              </a:rPr>
              <a:t>Strategy, board support, performance and risk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584448" y="1965960"/>
            <a:ext cx="2514600" cy="960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CDC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Oval 14"/>
          <p:cNvSpPr/>
          <p:nvPr/>
        </p:nvSpPr>
        <p:spPr>
          <a:xfrm>
            <a:off x="3749039" y="2148840"/>
            <a:ext cx="347472" cy="34747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3749039" y="2231136"/>
            <a:ext cx="347472" cy="10972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70000" lnSpcReduction="20000"/>
          </a:bodyPr>
          <a:lstStyle/>
          <a:p>
            <a:pPr algn="ctr"/>
            <a:r>
              <a:rPr sz="750" b="1" i="0">
                <a:solidFill>
                  <a:srgbClr val="FFFFFF"/>
                </a:solidFill>
                <a:latin typeface="Aptos"/>
              </a:rPr>
              <a:t>02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06240" y="2176272"/>
            <a:ext cx="1737360" cy="20116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l"/>
            <a:r>
              <a:rPr sz="969" b="1" i="0">
                <a:solidFill>
                  <a:srgbClr val="141414"/>
                </a:solidFill>
                <a:latin typeface="Aptos"/>
              </a:rPr>
              <a:t>Finance &amp; Payroll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206240" y="2441448"/>
            <a:ext cx="1737360" cy="29260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l"/>
            <a:r>
              <a:rPr sz="750" b="0" i="0">
                <a:solidFill>
                  <a:srgbClr val="585858"/>
                </a:solidFill>
                <a:latin typeface="Aptos"/>
              </a:rPr>
              <a:t>Budgets, reporting, payroll and controls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437376" y="1965960"/>
            <a:ext cx="2514600" cy="960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CDC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Oval 19"/>
          <p:cNvSpPr/>
          <p:nvPr/>
        </p:nvSpPr>
        <p:spPr>
          <a:xfrm>
            <a:off x="6601968" y="2148840"/>
            <a:ext cx="347472" cy="34747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6601968" y="2231136"/>
            <a:ext cx="347472" cy="10972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70000" lnSpcReduction="20000"/>
          </a:bodyPr>
          <a:lstStyle/>
          <a:p>
            <a:pPr algn="ctr"/>
            <a:r>
              <a:rPr sz="750" b="1" i="0">
                <a:solidFill>
                  <a:srgbClr val="FFFFFF"/>
                </a:solidFill>
                <a:latin typeface="Aptos"/>
              </a:rPr>
              <a:t>03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059168" y="2176272"/>
            <a:ext cx="1737360" cy="20116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l"/>
            <a:r>
              <a:rPr sz="969" b="1" i="0">
                <a:solidFill>
                  <a:srgbClr val="141414"/>
                </a:solidFill>
                <a:latin typeface="Aptos"/>
              </a:rPr>
              <a:t>HR &amp; Workforce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059168" y="2441448"/>
            <a:ext cx="1737360" cy="29260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l"/>
            <a:r>
              <a:rPr sz="750" b="0" i="0">
                <a:solidFill>
                  <a:srgbClr val="585858"/>
                </a:solidFill>
                <a:latin typeface="Aptos"/>
              </a:rPr>
              <a:t>Recruitment records, onboarding and attendance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290304" y="1965960"/>
            <a:ext cx="2514600" cy="960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CDC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Oval 24"/>
          <p:cNvSpPr/>
          <p:nvPr/>
        </p:nvSpPr>
        <p:spPr>
          <a:xfrm>
            <a:off x="9454896" y="2148840"/>
            <a:ext cx="347472" cy="34747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9454896" y="2231136"/>
            <a:ext cx="347472" cy="10972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70000" lnSpcReduction="20000"/>
          </a:bodyPr>
          <a:lstStyle/>
          <a:p>
            <a:pPr algn="ctr"/>
            <a:r>
              <a:rPr sz="750" b="1" i="0">
                <a:solidFill>
                  <a:srgbClr val="FFFFFF"/>
                </a:solidFill>
                <a:latin typeface="Aptos"/>
              </a:rPr>
              <a:t>04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912096" y="2176272"/>
            <a:ext cx="1737360" cy="20116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l"/>
            <a:r>
              <a:rPr sz="969" b="1" i="0">
                <a:solidFill>
                  <a:srgbClr val="141414"/>
                </a:solidFill>
                <a:latin typeface="Aptos"/>
              </a:rPr>
              <a:t>Tender &amp; Commercial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912096" y="2441448"/>
            <a:ext cx="1737360" cy="29260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l"/>
            <a:r>
              <a:rPr sz="750" b="0" i="0">
                <a:solidFill>
                  <a:srgbClr val="585858"/>
                </a:solidFill>
                <a:latin typeface="Aptos"/>
              </a:rPr>
              <a:t>Bid administration, BOQs and contracts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731520" y="3383280"/>
            <a:ext cx="2514600" cy="960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CDC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Oval 29"/>
          <p:cNvSpPr/>
          <p:nvPr/>
        </p:nvSpPr>
        <p:spPr>
          <a:xfrm>
            <a:off x="896112" y="3566160"/>
            <a:ext cx="347472" cy="34747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896112" y="3648456"/>
            <a:ext cx="347472" cy="10972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70000" lnSpcReduction="20000"/>
          </a:bodyPr>
          <a:lstStyle/>
          <a:p>
            <a:pPr algn="ctr"/>
            <a:r>
              <a:rPr sz="750" b="1" i="0">
                <a:solidFill>
                  <a:srgbClr val="FFFFFF"/>
                </a:solidFill>
                <a:latin typeface="Aptos"/>
              </a:rPr>
              <a:t>05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353312" y="3593592"/>
            <a:ext cx="1737360" cy="20116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l"/>
            <a:r>
              <a:rPr sz="969" b="1" i="0">
                <a:solidFill>
                  <a:srgbClr val="141414"/>
                </a:solidFill>
                <a:latin typeface="Aptos"/>
              </a:rPr>
              <a:t>Procurement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353312" y="3858768"/>
            <a:ext cx="1737360" cy="29260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l"/>
            <a:r>
              <a:rPr sz="750" b="0" i="0">
                <a:solidFill>
                  <a:srgbClr val="585858"/>
                </a:solidFill>
                <a:latin typeface="Aptos"/>
              </a:rPr>
              <a:t>RFQs, evaluations, PO and vendor control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3584448" y="3383280"/>
            <a:ext cx="2514600" cy="960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CDC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Oval 34"/>
          <p:cNvSpPr/>
          <p:nvPr/>
        </p:nvSpPr>
        <p:spPr>
          <a:xfrm>
            <a:off x="3749039" y="3566160"/>
            <a:ext cx="347472" cy="34747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TextBox 35"/>
          <p:cNvSpPr txBox="1"/>
          <p:nvPr/>
        </p:nvSpPr>
        <p:spPr>
          <a:xfrm>
            <a:off x="3749039" y="3648456"/>
            <a:ext cx="347472" cy="10972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70000" lnSpcReduction="20000"/>
          </a:bodyPr>
          <a:lstStyle/>
          <a:p>
            <a:pPr algn="ctr"/>
            <a:r>
              <a:rPr sz="750" b="1" i="0">
                <a:solidFill>
                  <a:srgbClr val="FFFFFF"/>
                </a:solidFill>
                <a:latin typeface="Aptos"/>
              </a:rPr>
              <a:t>06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206240" y="3593592"/>
            <a:ext cx="1737360" cy="20116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l"/>
            <a:r>
              <a:rPr sz="969" b="1" i="0">
                <a:solidFill>
                  <a:srgbClr val="141414"/>
                </a:solidFill>
                <a:latin typeface="Aptos"/>
              </a:rPr>
              <a:t>Project Administration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206240" y="3858768"/>
            <a:ext cx="1737360" cy="29260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l"/>
            <a:r>
              <a:rPr sz="750" b="0" i="0" dirty="0">
                <a:solidFill>
                  <a:srgbClr val="585858"/>
                </a:solidFill>
                <a:latin typeface="Aptos"/>
              </a:rPr>
              <a:t>Progress reporting, records and close-out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6437376" y="3383280"/>
            <a:ext cx="2514600" cy="960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CDC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Oval 39"/>
          <p:cNvSpPr/>
          <p:nvPr/>
        </p:nvSpPr>
        <p:spPr>
          <a:xfrm>
            <a:off x="6601968" y="3566160"/>
            <a:ext cx="347472" cy="34747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TextBox 40"/>
          <p:cNvSpPr txBox="1"/>
          <p:nvPr/>
        </p:nvSpPr>
        <p:spPr>
          <a:xfrm>
            <a:off x="6601968" y="3648456"/>
            <a:ext cx="347472" cy="10972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70000" lnSpcReduction="20000"/>
          </a:bodyPr>
          <a:lstStyle/>
          <a:p>
            <a:pPr algn="ctr"/>
            <a:r>
              <a:rPr sz="750" b="1" i="0">
                <a:solidFill>
                  <a:srgbClr val="FFFFFF"/>
                </a:solidFill>
                <a:latin typeface="Aptos"/>
              </a:rPr>
              <a:t>07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059168" y="3593592"/>
            <a:ext cx="1737360" cy="20116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l"/>
            <a:r>
              <a:rPr sz="969" b="1" i="0">
                <a:solidFill>
                  <a:srgbClr val="141414"/>
                </a:solidFill>
                <a:latin typeface="Aptos"/>
              </a:rPr>
              <a:t>IMS &amp; Compliance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059168" y="3858768"/>
            <a:ext cx="1737360" cy="29260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l"/>
            <a:r>
              <a:rPr sz="750" b="0" i="0">
                <a:solidFill>
                  <a:srgbClr val="585858"/>
                </a:solidFill>
                <a:latin typeface="Aptos"/>
              </a:rPr>
              <a:t>Policies, audits, registers and reviews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9290304" y="3383280"/>
            <a:ext cx="2514600" cy="960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CDC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Oval 44"/>
          <p:cNvSpPr/>
          <p:nvPr/>
        </p:nvSpPr>
        <p:spPr>
          <a:xfrm>
            <a:off x="9454896" y="3566160"/>
            <a:ext cx="347472" cy="34747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TextBox 45"/>
          <p:cNvSpPr txBox="1"/>
          <p:nvPr/>
        </p:nvSpPr>
        <p:spPr>
          <a:xfrm>
            <a:off x="9454896" y="3648456"/>
            <a:ext cx="347472" cy="10972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70000" lnSpcReduction="20000"/>
          </a:bodyPr>
          <a:lstStyle/>
          <a:p>
            <a:pPr algn="ctr"/>
            <a:r>
              <a:rPr sz="750" b="1" i="0">
                <a:solidFill>
                  <a:srgbClr val="FFFFFF"/>
                </a:solidFill>
                <a:latin typeface="Aptos"/>
              </a:rPr>
              <a:t>08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9912096" y="3593592"/>
            <a:ext cx="1737360" cy="20116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l"/>
            <a:r>
              <a:rPr sz="969" b="1" i="0">
                <a:solidFill>
                  <a:srgbClr val="141414"/>
                </a:solidFill>
                <a:latin typeface="Aptos"/>
              </a:rPr>
              <a:t>ICT &amp; Digital Systems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9912096" y="3858768"/>
            <a:ext cx="1737360" cy="29260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l"/>
            <a:r>
              <a:rPr sz="750" b="0" i="0">
                <a:solidFill>
                  <a:srgbClr val="585858"/>
                </a:solidFill>
                <a:latin typeface="Aptos"/>
              </a:rPr>
              <a:t>Microsoft 365, SharePoint, workflows and security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777240" y="5532120"/>
            <a:ext cx="10652760" cy="685800"/>
          </a:xfrm>
          <a:prstGeom prst="roundRect">
            <a:avLst/>
          </a:prstGeom>
          <a:solidFill>
            <a:srgbClr val="F6F7F9"/>
          </a:solidFill>
          <a:ln w="12700">
            <a:solidFill>
              <a:srgbClr val="F6F7F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TextBox 49"/>
          <p:cNvSpPr txBox="1"/>
          <p:nvPr/>
        </p:nvSpPr>
        <p:spPr>
          <a:xfrm>
            <a:off x="960120" y="5669280"/>
            <a:ext cx="2103120" cy="18288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lnSpcReduction="10000"/>
          </a:bodyPr>
          <a:lstStyle/>
          <a:p>
            <a:pPr algn="l"/>
            <a:r>
              <a:rPr sz="1000" b="1" i="0">
                <a:solidFill>
                  <a:srgbClr val="F5561A"/>
                </a:solidFill>
                <a:latin typeface="Aptos"/>
              </a:rPr>
              <a:t>DELIVERY PRINCIPLE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960120" y="5870448"/>
            <a:ext cx="9875520" cy="219456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l"/>
            <a:r>
              <a:rPr sz="950" b="0" i="0">
                <a:solidFill>
                  <a:srgbClr val="141414"/>
                </a:solidFill>
                <a:latin typeface="Aptos"/>
              </a:rPr>
              <a:t>Services are scoped through a mandate, retainer, project assignment or SLA with defined outputs, approval points, reporting cycles and confidentiality controls.</a:t>
            </a:r>
          </a:p>
        </p:txBody>
      </p:sp>
      <p:sp>
        <p:nvSpPr>
          <p:cNvPr id="52" name="Rectangle 51"/>
          <p:cNvSpPr/>
          <p:nvPr/>
        </p:nvSpPr>
        <p:spPr>
          <a:xfrm>
            <a:off x="0" y="6547104"/>
            <a:ext cx="12191695" cy="310896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TextBox 52"/>
          <p:cNvSpPr txBox="1"/>
          <p:nvPr/>
        </p:nvSpPr>
        <p:spPr>
          <a:xfrm>
            <a:off x="411480" y="6601968"/>
            <a:ext cx="11430000" cy="16459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lnSpcReduction="10000"/>
          </a:bodyPr>
          <a:lstStyle/>
          <a:p>
            <a:pPr algn="ctr"/>
            <a:r>
              <a:rPr sz="900" b="1" i="0">
                <a:solidFill>
                  <a:srgbClr val="FFFFFF"/>
                </a:solidFill>
                <a:latin typeface="Aptos"/>
              </a:rPr>
              <a:t>Built on Faith. Driven by Integrity. Serving with Excellence. Creating Lasting Legacy.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  <p:sndAc>
          <p:stSnd>
            <p:snd r:embed="rId2" name="suction.wav"/>
          </p:stSnd>
        </p:sndAc>
      </p:transition>
    </mc:Choice>
    <mc:Fallback xmlns="">
      <p:transition spd="slow">
        <p:fade/>
        <p:sndAc>
          <p:stSnd>
            <p:snd r:embed="rId3" name="suction.wav"/>
          </p:stSnd>
        </p:sndAc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182880" y="320040"/>
            <a:ext cx="530352" cy="530352"/>
          </a:xfrm>
          <a:prstGeom prst="rect">
            <a:avLst/>
          </a:prstGeom>
          <a:solidFill>
            <a:srgbClr val="F556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82880" y="393192"/>
            <a:ext cx="530352" cy="2743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92500" lnSpcReduction="10000"/>
          </a:bodyPr>
          <a:lstStyle/>
          <a:p>
            <a:pPr algn="ctr"/>
            <a:r>
              <a:rPr sz="1800" b="1" i="0">
                <a:solidFill>
                  <a:srgbClr val="FFFFFF"/>
                </a:solidFill>
                <a:latin typeface="Aptos"/>
              </a:rPr>
              <a:t>05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320040"/>
            <a:ext cx="9601200" cy="32918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92500" lnSpcReduction="20000"/>
          </a:bodyPr>
          <a:lstStyle/>
          <a:p>
            <a:pPr algn="l"/>
            <a:r>
              <a:rPr sz="2400" b="1" i="0">
                <a:solidFill>
                  <a:srgbClr val="141414"/>
                </a:solidFill>
                <a:latin typeface="Aptos"/>
              </a:rPr>
              <a:t>SERVICE DEPLOYMENT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749808"/>
            <a:ext cx="10058400" cy="25603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l"/>
            <a:r>
              <a:rPr sz="1150" b="1" i="0">
                <a:solidFill>
                  <a:srgbClr val="F5561A"/>
                </a:solidFill>
                <a:latin typeface="Aptos"/>
              </a:rPr>
              <a:t>Where each capability creates value</a:t>
            </a:r>
          </a:p>
        </p:txBody>
      </p:sp>
      <p:sp>
        <p:nvSpPr>
          <p:cNvPr id="7" name="Rectangle 6"/>
          <p:cNvSpPr/>
          <p:nvPr/>
        </p:nvSpPr>
        <p:spPr>
          <a:xfrm>
            <a:off x="914400" y="1060704"/>
            <a:ext cx="411480" cy="36576"/>
          </a:xfrm>
          <a:prstGeom prst="rect">
            <a:avLst/>
          </a:prstGeom>
          <a:solidFill>
            <a:srgbClr val="F556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914400" y="1325880"/>
            <a:ext cx="10332720" cy="32004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l"/>
            <a:r>
              <a:rPr sz="1350" b="0" i="0">
                <a:solidFill>
                  <a:srgbClr val="585858"/>
                </a:solidFill>
                <a:latin typeface="Aptos"/>
              </a:rPr>
              <a:t>A management-level view of how capabilities are deployed across group, external and project environments.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828800"/>
            <a:ext cx="3840480" cy="411480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548640" y="1929384"/>
            <a:ext cx="3749040" cy="13716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85000" lnSpcReduction="10000"/>
          </a:bodyPr>
          <a:lstStyle/>
          <a:p>
            <a:pPr algn="ctr"/>
            <a:r>
              <a:rPr sz="850" b="1" i="0">
                <a:solidFill>
                  <a:srgbClr val="FFFFFF"/>
                </a:solidFill>
                <a:latin typeface="Aptos"/>
              </a:rPr>
              <a:t>SERVICE AREA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343400" y="1828800"/>
            <a:ext cx="2194560" cy="411480"/>
          </a:xfrm>
          <a:prstGeom prst="rect">
            <a:avLst/>
          </a:prstGeom>
          <a:solidFill>
            <a:srgbClr val="F556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389120" y="1929384"/>
            <a:ext cx="2103120" cy="13716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47500" lnSpcReduction="20000"/>
          </a:bodyPr>
          <a:lstStyle/>
          <a:p>
            <a:pPr algn="ctr"/>
            <a:r>
              <a:rPr sz="850" b="1" i="0">
                <a:solidFill>
                  <a:srgbClr val="FFFFFF"/>
                </a:solidFill>
                <a:latin typeface="Aptos"/>
              </a:rPr>
              <a:t>GROUP</a:t>
            </a:r>
            <a:br/>
            <a:r>
              <a:rPr sz="850" b="1" i="0">
                <a:solidFill>
                  <a:srgbClr val="FFFFFF"/>
                </a:solidFill>
                <a:latin typeface="Aptos"/>
              </a:rPr>
              <a:t>SHARED SERVICE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537960" y="1828800"/>
            <a:ext cx="2194560" cy="411480"/>
          </a:xfrm>
          <a:prstGeom prst="rect">
            <a:avLst/>
          </a:prstGeom>
          <a:solidFill>
            <a:srgbClr val="F556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583680" y="1929384"/>
            <a:ext cx="2103120" cy="13716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47500" lnSpcReduction="20000"/>
          </a:bodyPr>
          <a:lstStyle/>
          <a:p>
            <a:pPr algn="ctr"/>
            <a:r>
              <a:rPr sz="850" b="1" i="0">
                <a:solidFill>
                  <a:srgbClr val="FFFFFF"/>
                </a:solidFill>
                <a:latin typeface="Aptos"/>
              </a:rPr>
              <a:t>EXTERNAL</a:t>
            </a:r>
            <a:br/>
            <a:r>
              <a:rPr sz="850" b="1" i="0">
                <a:solidFill>
                  <a:srgbClr val="FFFFFF"/>
                </a:solidFill>
                <a:latin typeface="Aptos"/>
              </a:rPr>
              <a:t>CLIENT SERVICE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732520" y="1828800"/>
            <a:ext cx="2468880" cy="411480"/>
          </a:xfrm>
          <a:prstGeom prst="rect">
            <a:avLst/>
          </a:prstGeom>
          <a:solidFill>
            <a:srgbClr val="F556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8778240" y="1929384"/>
            <a:ext cx="2377440" cy="13716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47500" lnSpcReduction="20000"/>
          </a:bodyPr>
          <a:lstStyle/>
          <a:p>
            <a:pPr algn="ctr"/>
            <a:r>
              <a:rPr sz="850" b="1" i="0">
                <a:solidFill>
                  <a:srgbClr val="FFFFFF"/>
                </a:solidFill>
                <a:latin typeface="Aptos"/>
              </a:rPr>
              <a:t>PROJECT</a:t>
            </a:r>
            <a:br/>
            <a:r>
              <a:rPr sz="850" b="1" i="0">
                <a:solidFill>
                  <a:srgbClr val="FFFFFF"/>
                </a:solidFill>
                <a:latin typeface="Aptos"/>
              </a:rPr>
              <a:t>SUPPORT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02920" y="2240280"/>
            <a:ext cx="3840480" cy="347472"/>
          </a:xfrm>
          <a:prstGeom prst="rect">
            <a:avLst/>
          </a:prstGeom>
          <a:solidFill>
            <a:srgbClr val="F6F7F9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576072" y="2331720"/>
            <a:ext cx="3694176" cy="10058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62500" lnSpcReduction="20000"/>
          </a:bodyPr>
          <a:lstStyle/>
          <a:p>
            <a:pPr algn="l"/>
            <a:r>
              <a:rPr sz="790" b="0" i="0">
                <a:solidFill>
                  <a:srgbClr val="141414"/>
                </a:solidFill>
                <a:latin typeface="Aptos"/>
              </a:rPr>
              <a:t>Executive management &amp; governance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343400" y="2240280"/>
            <a:ext cx="2194560" cy="347472"/>
          </a:xfrm>
          <a:prstGeom prst="rect">
            <a:avLst/>
          </a:prstGeom>
          <a:solidFill>
            <a:srgbClr val="F6F7F9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4416552" y="2331720"/>
            <a:ext cx="2048255" cy="10058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62500" lnSpcReduction="20000"/>
          </a:bodyPr>
          <a:lstStyle/>
          <a:p>
            <a:pPr algn="ctr"/>
            <a:r>
              <a:rPr sz="790" b="1" i="0">
                <a:solidFill>
                  <a:srgbClr val="F5561A"/>
                </a:solidFill>
                <a:latin typeface="Aptos"/>
              </a:rPr>
              <a:t>CORE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537960" y="2240280"/>
            <a:ext cx="2194560" cy="347472"/>
          </a:xfrm>
          <a:prstGeom prst="rect">
            <a:avLst/>
          </a:prstGeom>
          <a:solidFill>
            <a:srgbClr val="F6F7F9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6611112" y="2331720"/>
            <a:ext cx="2048255" cy="10058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62500" lnSpcReduction="20000"/>
          </a:bodyPr>
          <a:lstStyle/>
          <a:p>
            <a:pPr algn="ctr"/>
            <a:r>
              <a:rPr sz="790" b="1" i="0">
                <a:solidFill>
                  <a:srgbClr val="F5561A"/>
                </a:solidFill>
                <a:latin typeface="Aptos"/>
              </a:rPr>
              <a:t>ADVISORY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732520" y="2240280"/>
            <a:ext cx="2468880" cy="347472"/>
          </a:xfrm>
          <a:prstGeom prst="rect">
            <a:avLst/>
          </a:prstGeom>
          <a:solidFill>
            <a:srgbClr val="F6F7F9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8805672" y="2331720"/>
            <a:ext cx="2322576" cy="10058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62500" lnSpcReduction="20000"/>
          </a:bodyPr>
          <a:lstStyle/>
          <a:p>
            <a:pPr algn="ctr"/>
            <a:r>
              <a:rPr sz="790" b="1" i="0">
                <a:solidFill>
                  <a:srgbClr val="F5561A"/>
                </a:solidFill>
                <a:latin typeface="Aptos"/>
              </a:rPr>
              <a:t>OVERSIGHT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02920" y="2587752"/>
            <a:ext cx="3840480" cy="34747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576072" y="2679192"/>
            <a:ext cx="3694176" cy="10058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62500" lnSpcReduction="20000"/>
          </a:bodyPr>
          <a:lstStyle/>
          <a:p>
            <a:pPr algn="l"/>
            <a:r>
              <a:rPr sz="790" b="0" i="0">
                <a:solidFill>
                  <a:srgbClr val="141414"/>
                </a:solidFill>
                <a:latin typeface="Aptos"/>
              </a:rPr>
              <a:t>Finance, accounting &amp; payroll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343400" y="2587752"/>
            <a:ext cx="2194560" cy="34747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4416552" y="2679192"/>
            <a:ext cx="2048255" cy="10058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62500" lnSpcReduction="20000"/>
          </a:bodyPr>
          <a:lstStyle/>
          <a:p>
            <a:pPr algn="ctr"/>
            <a:r>
              <a:rPr sz="790" b="1" i="0">
                <a:solidFill>
                  <a:srgbClr val="F5561A"/>
                </a:solidFill>
                <a:latin typeface="Aptos"/>
              </a:rPr>
              <a:t>CORE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537960" y="2587752"/>
            <a:ext cx="2194560" cy="34747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6611112" y="2679192"/>
            <a:ext cx="2048255" cy="10058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62500" lnSpcReduction="20000"/>
          </a:bodyPr>
          <a:lstStyle/>
          <a:p>
            <a:pPr algn="ctr"/>
            <a:r>
              <a:rPr sz="790" b="1" i="0">
                <a:solidFill>
                  <a:srgbClr val="F5561A"/>
                </a:solidFill>
                <a:latin typeface="Aptos"/>
              </a:rPr>
              <a:t>AVAILABLE</a:t>
            </a:r>
          </a:p>
        </p:txBody>
      </p:sp>
      <p:sp>
        <p:nvSpPr>
          <p:cNvPr id="31" name="Rectangle 30"/>
          <p:cNvSpPr/>
          <p:nvPr/>
        </p:nvSpPr>
        <p:spPr>
          <a:xfrm>
            <a:off x="8732520" y="2587752"/>
            <a:ext cx="2468880" cy="34747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8805672" y="2679192"/>
            <a:ext cx="2322576" cy="10058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62500" lnSpcReduction="20000"/>
          </a:bodyPr>
          <a:lstStyle/>
          <a:p>
            <a:pPr algn="ctr"/>
            <a:r>
              <a:rPr sz="790" b="1" i="0">
                <a:solidFill>
                  <a:srgbClr val="F5561A"/>
                </a:solidFill>
                <a:latin typeface="Aptos"/>
              </a:rPr>
              <a:t>CONTROLS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02920" y="2935224"/>
            <a:ext cx="3840480" cy="347472"/>
          </a:xfrm>
          <a:prstGeom prst="rect">
            <a:avLst/>
          </a:prstGeom>
          <a:solidFill>
            <a:srgbClr val="F6F7F9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576072" y="3026664"/>
            <a:ext cx="3694176" cy="10058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62500" lnSpcReduction="20000"/>
          </a:bodyPr>
          <a:lstStyle/>
          <a:p>
            <a:pPr algn="l"/>
            <a:r>
              <a:rPr sz="790" b="0" i="0">
                <a:solidFill>
                  <a:srgbClr val="141414"/>
                </a:solidFill>
                <a:latin typeface="Aptos"/>
              </a:rPr>
              <a:t>HR &amp; workforce administration</a:t>
            </a:r>
          </a:p>
        </p:txBody>
      </p:sp>
      <p:sp>
        <p:nvSpPr>
          <p:cNvPr id="35" name="Rectangle 34"/>
          <p:cNvSpPr/>
          <p:nvPr/>
        </p:nvSpPr>
        <p:spPr>
          <a:xfrm>
            <a:off x="4343400" y="2935224"/>
            <a:ext cx="2194560" cy="347472"/>
          </a:xfrm>
          <a:prstGeom prst="rect">
            <a:avLst/>
          </a:prstGeom>
          <a:solidFill>
            <a:srgbClr val="F6F7F9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TextBox 35"/>
          <p:cNvSpPr txBox="1"/>
          <p:nvPr/>
        </p:nvSpPr>
        <p:spPr>
          <a:xfrm>
            <a:off x="4416552" y="3026664"/>
            <a:ext cx="2048255" cy="10058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62500" lnSpcReduction="20000"/>
          </a:bodyPr>
          <a:lstStyle/>
          <a:p>
            <a:pPr algn="ctr"/>
            <a:r>
              <a:rPr sz="790" b="1" i="0">
                <a:solidFill>
                  <a:srgbClr val="F5561A"/>
                </a:solidFill>
                <a:latin typeface="Aptos"/>
              </a:rPr>
              <a:t>CORE</a:t>
            </a:r>
          </a:p>
        </p:txBody>
      </p:sp>
      <p:sp>
        <p:nvSpPr>
          <p:cNvPr id="37" name="Rectangle 36"/>
          <p:cNvSpPr/>
          <p:nvPr/>
        </p:nvSpPr>
        <p:spPr>
          <a:xfrm>
            <a:off x="6537960" y="2935224"/>
            <a:ext cx="2194560" cy="347472"/>
          </a:xfrm>
          <a:prstGeom prst="rect">
            <a:avLst/>
          </a:prstGeom>
          <a:solidFill>
            <a:srgbClr val="F6F7F9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6611112" y="3026664"/>
            <a:ext cx="2048255" cy="10058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62500" lnSpcReduction="20000"/>
          </a:bodyPr>
          <a:lstStyle/>
          <a:p>
            <a:pPr algn="ctr"/>
            <a:r>
              <a:rPr sz="790" b="1" i="0">
                <a:solidFill>
                  <a:srgbClr val="F5561A"/>
                </a:solidFill>
                <a:latin typeface="Aptos"/>
              </a:rPr>
              <a:t>AVAILABLE</a:t>
            </a:r>
          </a:p>
        </p:txBody>
      </p:sp>
      <p:sp>
        <p:nvSpPr>
          <p:cNvPr id="39" name="Rectangle 38"/>
          <p:cNvSpPr/>
          <p:nvPr/>
        </p:nvSpPr>
        <p:spPr>
          <a:xfrm>
            <a:off x="8732520" y="2935224"/>
            <a:ext cx="2468880" cy="347472"/>
          </a:xfrm>
          <a:prstGeom prst="rect">
            <a:avLst/>
          </a:prstGeom>
          <a:solidFill>
            <a:srgbClr val="F6F7F9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8805672" y="3026664"/>
            <a:ext cx="2322576" cy="10058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62500" lnSpcReduction="20000"/>
          </a:bodyPr>
          <a:lstStyle/>
          <a:p>
            <a:pPr algn="ctr"/>
            <a:r>
              <a:rPr sz="790" b="1" i="0">
                <a:solidFill>
                  <a:srgbClr val="F5561A"/>
                </a:solidFill>
                <a:latin typeface="Aptos"/>
              </a:rPr>
              <a:t>MOBILISATION</a:t>
            </a:r>
          </a:p>
        </p:txBody>
      </p:sp>
      <p:sp>
        <p:nvSpPr>
          <p:cNvPr id="41" name="Rectangle 40"/>
          <p:cNvSpPr/>
          <p:nvPr/>
        </p:nvSpPr>
        <p:spPr>
          <a:xfrm>
            <a:off x="502920" y="3282696"/>
            <a:ext cx="3840480" cy="34747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TextBox 41"/>
          <p:cNvSpPr txBox="1"/>
          <p:nvPr/>
        </p:nvSpPr>
        <p:spPr>
          <a:xfrm>
            <a:off x="576072" y="3374136"/>
            <a:ext cx="3694176" cy="10058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62500" lnSpcReduction="20000"/>
          </a:bodyPr>
          <a:lstStyle/>
          <a:p>
            <a:pPr algn="l"/>
            <a:r>
              <a:rPr sz="790" b="0" i="0">
                <a:solidFill>
                  <a:srgbClr val="141414"/>
                </a:solidFill>
                <a:latin typeface="Aptos"/>
              </a:rPr>
              <a:t>Tender &amp; commercial management</a:t>
            </a:r>
          </a:p>
        </p:txBody>
      </p:sp>
      <p:sp>
        <p:nvSpPr>
          <p:cNvPr id="43" name="Rectangle 42"/>
          <p:cNvSpPr/>
          <p:nvPr/>
        </p:nvSpPr>
        <p:spPr>
          <a:xfrm>
            <a:off x="4343400" y="3282696"/>
            <a:ext cx="2194560" cy="34747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TextBox 43"/>
          <p:cNvSpPr txBox="1"/>
          <p:nvPr/>
        </p:nvSpPr>
        <p:spPr>
          <a:xfrm>
            <a:off x="4416552" y="3374136"/>
            <a:ext cx="2048255" cy="10058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62500" lnSpcReduction="20000"/>
          </a:bodyPr>
          <a:lstStyle/>
          <a:p>
            <a:pPr algn="ctr"/>
            <a:r>
              <a:rPr sz="790" b="1" i="0">
                <a:solidFill>
                  <a:srgbClr val="F5561A"/>
                </a:solidFill>
                <a:latin typeface="Aptos"/>
              </a:rPr>
              <a:t>CORE</a:t>
            </a:r>
          </a:p>
        </p:txBody>
      </p:sp>
      <p:sp>
        <p:nvSpPr>
          <p:cNvPr id="45" name="Rectangle 44"/>
          <p:cNvSpPr/>
          <p:nvPr/>
        </p:nvSpPr>
        <p:spPr>
          <a:xfrm>
            <a:off x="6537960" y="3282696"/>
            <a:ext cx="2194560" cy="34747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TextBox 45"/>
          <p:cNvSpPr txBox="1"/>
          <p:nvPr/>
        </p:nvSpPr>
        <p:spPr>
          <a:xfrm>
            <a:off x="6611112" y="3374136"/>
            <a:ext cx="2048255" cy="10058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62500" lnSpcReduction="20000"/>
          </a:bodyPr>
          <a:lstStyle/>
          <a:p>
            <a:pPr algn="ctr"/>
            <a:r>
              <a:rPr sz="790" b="1" i="0">
                <a:solidFill>
                  <a:srgbClr val="F5561A"/>
                </a:solidFill>
                <a:latin typeface="Aptos"/>
              </a:rPr>
              <a:t>AVAILABLE</a:t>
            </a:r>
          </a:p>
        </p:txBody>
      </p:sp>
      <p:sp>
        <p:nvSpPr>
          <p:cNvPr id="47" name="Rectangle 46"/>
          <p:cNvSpPr/>
          <p:nvPr/>
        </p:nvSpPr>
        <p:spPr>
          <a:xfrm>
            <a:off x="8732520" y="3282696"/>
            <a:ext cx="2468880" cy="34747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TextBox 47"/>
          <p:cNvSpPr txBox="1"/>
          <p:nvPr/>
        </p:nvSpPr>
        <p:spPr>
          <a:xfrm>
            <a:off x="8805672" y="3374136"/>
            <a:ext cx="2322576" cy="10058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62500" lnSpcReduction="20000"/>
          </a:bodyPr>
          <a:lstStyle/>
          <a:p>
            <a:pPr algn="ctr"/>
            <a:r>
              <a:rPr sz="790" b="1" i="0">
                <a:solidFill>
                  <a:srgbClr val="F5561A"/>
                </a:solidFill>
                <a:latin typeface="Aptos"/>
              </a:rPr>
              <a:t>BID / CONTRACT</a:t>
            </a:r>
          </a:p>
        </p:txBody>
      </p:sp>
      <p:sp>
        <p:nvSpPr>
          <p:cNvPr id="49" name="Rectangle 48"/>
          <p:cNvSpPr/>
          <p:nvPr/>
        </p:nvSpPr>
        <p:spPr>
          <a:xfrm>
            <a:off x="502920" y="3630168"/>
            <a:ext cx="3840480" cy="347472"/>
          </a:xfrm>
          <a:prstGeom prst="rect">
            <a:avLst/>
          </a:prstGeom>
          <a:solidFill>
            <a:srgbClr val="F6F7F9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TextBox 49"/>
          <p:cNvSpPr txBox="1"/>
          <p:nvPr/>
        </p:nvSpPr>
        <p:spPr>
          <a:xfrm>
            <a:off x="576072" y="3721608"/>
            <a:ext cx="3694176" cy="10058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62500" lnSpcReduction="20000"/>
          </a:bodyPr>
          <a:lstStyle/>
          <a:p>
            <a:pPr algn="l"/>
            <a:r>
              <a:rPr sz="790" b="0" i="0">
                <a:solidFill>
                  <a:srgbClr val="141414"/>
                </a:solidFill>
                <a:latin typeface="Aptos"/>
              </a:rPr>
              <a:t>Procurement &amp; supplier administration</a:t>
            </a:r>
          </a:p>
        </p:txBody>
      </p:sp>
      <p:sp>
        <p:nvSpPr>
          <p:cNvPr id="51" name="Rectangle 50"/>
          <p:cNvSpPr/>
          <p:nvPr/>
        </p:nvSpPr>
        <p:spPr>
          <a:xfrm>
            <a:off x="4343400" y="3630168"/>
            <a:ext cx="2194560" cy="347472"/>
          </a:xfrm>
          <a:prstGeom prst="rect">
            <a:avLst/>
          </a:prstGeom>
          <a:solidFill>
            <a:srgbClr val="F6F7F9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TextBox 51"/>
          <p:cNvSpPr txBox="1"/>
          <p:nvPr/>
        </p:nvSpPr>
        <p:spPr>
          <a:xfrm>
            <a:off x="4416552" y="3721608"/>
            <a:ext cx="2048255" cy="10058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62500" lnSpcReduction="20000"/>
          </a:bodyPr>
          <a:lstStyle/>
          <a:p>
            <a:pPr algn="ctr"/>
            <a:r>
              <a:rPr sz="790" b="1" i="0">
                <a:solidFill>
                  <a:srgbClr val="F5561A"/>
                </a:solidFill>
                <a:latin typeface="Aptos"/>
              </a:rPr>
              <a:t>CORE</a:t>
            </a:r>
          </a:p>
        </p:txBody>
      </p:sp>
      <p:sp>
        <p:nvSpPr>
          <p:cNvPr id="53" name="Rectangle 52"/>
          <p:cNvSpPr/>
          <p:nvPr/>
        </p:nvSpPr>
        <p:spPr>
          <a:xfrm>
            <a:off x="6537960" y="3630168"/>
            <a:ext cx="2194560" cy="347472"/>
          </a:xfrm>
          <a:prstGeom prst="rect">
            <a:avLst/>
          </a:prstGeom>
          <a:solidFill>
            <a:srgbClr val="F6F7F9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4" name="TextBox 53"/>
          <p:cNvSpPr txBox="1"/>
          <p:nvPr/>
        </p:nvSpPr>
        <p:spPr>
          <a:xfrm>
            <a:off x="6611112" y="3721608"/>
            <a:ext cx="2048255" cy="10058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62500" lnSpcReduction="20000"/>
          </a:bodyPr>
          <a:lstStyle/>
          <a:p>
            <a:pPr algn="ctr"/>
            <a:r>
              <a:rPr sz="790" b="1" i="0">
                <a:solidFill>
                  <a:srgbClr val="F5561A"/>
                </a:solidFill>
                <a:latin typeface="Aptos"/>
              </a:rPr>
              <a:t>AVAILABLE</a:t>
            </a:r>
          </a:p>
        </p:txBody>
      </p:sp>
      <p:sp>
        <p:nvSpPr>
          <p:cNvPr id="55" name="Rectangle 54"/>
          <p:cNvSpPr/>
          <p:nvPr/>
        </p:nvSpPr>
        <p:spPr>
          <a:xfrm>
            <a:off x="8732520" y="3630168"/>
            <a:ext cx="2468880" cy="347472"/>
          </a:xfrm>
          <a:prstGeom prst="rect">
            <a:avLst/>
          </a:prstGeom>
          <a:solidFill>
            <a:srgbClr val="F6F7F9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TextBox 55"/>
          <p:cNvSpPr txBox="1"/>
          <p:nvPr/>
        </p:nvSpPr>
        <p:spPr>
          <a:xfrm>
            <a:off x="8805672" y="3721608"/>
            <a:ext cx="2322576" cy="10058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62500" lnSpcReduction="20000"/>
          </a:bodyPr>
          <a:lstStyle/>
          <a:p>
            <a:pPr algn="ctr"/>
            <a:r>
              <a:rPr sz="790" b="1" i="0">
                <a:solidFill>
                  <a:srgbClr val="F5561A"/>
                </a:solidFill>
                <a:latin typeface="Aptos"/>
              </a:rPr>
              <a:t>RFQ / PO</a:t>
            </a:r>
          </a:p>
        </p:txBody>
      </p:sp>
      <p:sp>
        <p:nvSpPr>
          <p:cNvPr id="57" name="Rectangle 56"/>
          <p:cNvSpPr/>
          <p:nvPr/>
        </p:nvSpPr>
        <p:spPr>
          <a:xfrm>
            <a:off x="502920" y="3977639"/>
            <a:ext cx="3840480" cy="34747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8" name="TextBox 57"/>
          <p:cNvSpPr txBox="1"/>
          <p:nvPr/>
        </p:nvSpPr>
        <p:spPr>
          <a:xfrm>
            <a:off x="576072" y="4069079"/>
            <a:ext cx="3694176" cy="10058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62500" lnSpcReduction="20000"/>
          </a:bodyPr>
          <a:lstStyle/>
          <a:p>
            <a:pPr algn="l"/>
            <a:r>
              <a:rPr sz="790" b="0" i="0">
                <a:solidFill>
                  <a:srgbClr val="141414"/>
                </a:solidFill>
                <a:latin typeface="Aptos"/>
              </a:rPr>
              <a:t>Project &amp; contract administration</a:t>
            </a:r>
          </a:p>
        </p:txBody>
      </p:sp>
      <p:sp>
        <p:nvSpPr>
          <p:cNvPr id="59" name="Rectangle 58"/>
          <p:cNvSpPr/>
          <p:nvPr/>
        </p:nvSpPr>
        <p:spPr>
          <a:xfrm>
            <a:off x="4343400" y="3977639"/>
            <a:ext cx="2194560" cy="34747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0" name="TextBox 59"/>
          <p:cNvSpPr txBox="1"/>
          <p:nvPr/>
        </p:nvSpPr>
        <p:spPr>
          <a:xfrm>
            <a:off x="4416552" y="4069079"/>
            <a:ext cx="2048255" cy="10058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62500" lnSpcReduction="20000"/>
          </a:bodyPr>
          <a:lstStyle/>
          <a:p>
            <a:pPr algn="ctr"/>
            <a:r>
              <a:rPr sz="790" b="1" i="0">
                <a:solidFill>
                  <a:srgbClr val="F5561A"/>
                </a:solidFill>
                <a:latin typeface="Aptos"/>
              </a:rPr>
              <a:t>CORE</a:t>
            </a:r>
          </a:p>
        </p:txBody>
      </p:sp>
      <p:sp>
        <p:nvSpPr>
          <p:cNvPr id="61" name="Rectangle 60"/>
          <p:cNvSpPr/>
          <p:nvPr/>
        </p:nvSpPr>
        <p:spPr>
          <a:xfrm>
            <a:off x="6537960" y="3977639"/>
            <a:ext cx="2194560" cy="34747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2" name="TextBox 61"/>
          <p:cNvSpPr txBox="1"/>
          <p:nvPr/>
        </p:nvSpPr>
        <p:spPr>
          <a:xfrm>
            <a:off x="6611112" y="4069079"/>
            <a:ext cx="2048255" cy="10058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62500" lnSpcReduction="20000"/>
          </a:bodyPr>
          <a:lstStyle/>
          <a:p>
            <a:pPr algn="ctr"/>
            <a:r>
              <a:rPr sz="790" b="1" i="0">
                <a:solidFill>
                  <a:srgbClr val="F5561A"/>
                </a:solidFill>
                <a:latin typeface="Aptos"/>
              </a:rPr>
              <a:t>AVAILABLE</a:t>
            </a:r>
          </a:p>
        </p:txBody>
      </p:sp>
      <p:sp>
        <p:nvSpPr>
          <p:cNvPr id="63" name="Rectangle 62"/>
          <p:cNvSpPr/>
          <p:nvPr/>
        </p:nvSpPr>
        <p:spPr>
          <a:xfrm>
            <a:off x="8732520" y="3977639"/>
            <a:ext cx="2468880" cy="34747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4" name="TextBox 63"/>
          <p:cNvSpPr txBox="1"/>
          <p:nvPr/>
        </p:nvSpPr>
        <p:spPr>
          <a:xfrm>
            <a:off x="8805672" y="4069079"/>
            <a:ext cx="2322576" cy="10058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62500" lnSpcReduction="20000"/>
          </a:bodyPr>
          <a:lstStyle/>
          <a:p>
            <a:pPr algn="ctr"/>
            <a:r>
              <a:rPr sz="790" b="1" i="0">
                <a:solidFill>
                  <a:srgbClr val="F5561A"/>
                </a:solidFill>
                <a:latin typeface="Aptos"/>
              </a:rPr>
              <a:t>CORE</a:t>
            </a:r>
          </a:p>
        </p:txBody>
      </p:sp>
      <p:sp>
        <p:nvSpPr>
          <p:cNvPr id="65" name="Rectangle 64"/>
          <p:cNvSpPr/>
          <p:nvPr/>
        </p:nvSpPr>
        <p:spPr>
          <a:xfrm>
            <a:off x="502920" y="4325112"/>
            <a:ext cx="3840480" cy="347472"/>
          </a:xfrm>
          <a:prstGeom prst="rect">
            <a:avLst/>
          </a:prstGeom>
          <a:solidFill>
            <a:srgbClr val="F6F7F9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6" name="TextBox 65"/>
          <p:cNvSpPr txBox="1"/>
          <p:nvPr/>
        </p:nvSpPr>
        <p:spPr>
          <a:xfrm>
            <a:off x="576072" y="4416552"/>
            <a:ext cx="3694176" cy="10058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62500" lnSpcReduction="20000"/>
          </a:bodyPr>
          <a:lstStyle/>
          <a:p>
            <a:pPr algn="l"/>
            <a:r>
              <a:rPr sz="790" b="0" i="0">
                <a:solidFill>
                  <a:srgbClr val="141414"/>
                </a:solidFill>
                <a:latin typeface="Aptos"/>
              </a:rPr>
              <a:t>IMS, compliance &amp; document control</a:t>
            </a:r>
          </a:p>
        </p:txBody>
      </p:sp>
      <p:sp>
        <p:nvSpPr>
          <p:cNvPr id="67" name="Rectangle 66"/>
          <p:cNvSpPr/>
          <p:nvPr/>
        </p:nvSpPr>
        <p:spPr>
          <a:xfrm>
            <a:off x="4343400" y="4325112"/>
            <a:ext cx="2194560" cy="347472"/>
          </a:xfrm>
          <a:prstGeom prst="rect">
            <a:avLst/>
          </a:prstGeom>
          <a:solidFill>
            <a:srgbClr val="F6F7F9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8" name="TextBox 67"/>
          <p:cNvSpPr txBox="1"/>
          <p:nvPr/>
        </p:nvSpPr>
        <p:spPr>
          <a:xfrm>
            <a:off x="4416552" y="4416552"/>
            <a:ext cx="2048255" cy="10058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62500" lnSpcReduction="20000"/>
          </a:bodyPr>
          <a:lstStyle/>
          <a:p>
            <a:pPr algn="ctr"/>
            <a:r>
              <a:rPr sz="790" b="1" i="0">
                <a:solidFill>
                  <a:srgbClr val="F5561A"/>
                </a:solidFill>
                <a:latin typeface="Aptos"/>
              </a:rPr>
              <a:t>CORE</a:t>
            </a:r>
          </a:p>
        </p:txBody>
      </p:sp>
      <p:sp>
        <p:nvSpPr>
          <p:cNvPr id="69" name="Rectangle 68"/>
          <p:cNvSpPr/>
          <p:nvPr/>
        </p:nvSpPr>
        <p:spPr>
          <a:xfrm>
            <a:off x="6537960" y="4325112"/>
            <a:ext cx="2194560" cy="347472"/>
          </a:xfrm>
          <a:prstGeom prst="rect">
            <a:avLst/>
          </a:prstGeom>
          <a:solidFill>
            <a:srgbClr val="F6F7F9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0" name="TextBox 69"/>
          <p:cNvSpPr txBox="1"/>
          <p:nvPr/>
        </p:nvSpPr>
        <p:spPr>
          <a:xfrm>
            <a:off x="6611112" y="4416552"/>
            <a:ext cx="2048255" cy="10058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62500" lnSpcReduction="20000"/>
          </a:bodyPr>
          <a:lstStyle/>
          <a:p>
            <a:pPr algn="ctr"/>
            <a:r>
              <a:rPr sz="790" b="1" i="0">
                <a:solidFill>
                  <a:srgbClr val="F5561A"/>
                </a:solidFill>
                <a:latin typeface="Aptos"/>
              </a:rPr>
              <a:t>AVAILABLE</a:t>
            </a:r>
          </a:p>
        </p:txBody>
      </p:sp>
      <p:sp>
        <p:nvSpPr>
          <p:cNvPr id="71" name="Rectangle 70"/>
          <p:cNvSpPr/>
          <p:nvPr/>
        </p:nvSpPr>
        <p:spPr>
          <a:xfrm>
            <a:off x="8732520" y="4325112"/>
            <a:ext cx="2468880" cy="347472"/>
          </a:xfrm>
          <a:prstGeom prst="rect">
            <a:avLst/>
          </a:prstGeom>
          <a:solidFill>
            <a:srgbClr val="F6F7F9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2" name="TextBox 71"/>
          <p:cNvSpPr txBox="1"/>
          <p:nvPr/>
        </p:nvSpPr>
        <p:spPr>
          <a:xfrm>
            <a:off x="8805672" y="4416552"/>
            <a:ext cx="2322576" cy="10058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62500" lnSpcReduction="20000"/>
          </a:bodyPr>
          <a:lstStyle/>
          <a:p>
            <a:pPr algn="ctr"/>
            <a:r>
              <a:rPr sz="790" b="1" i="0">
                <a:solidFill>
                  <a:srgbClr val="F5561A"/>
                </a:solidFill>
                <a:latin typeface="Aptos"/>
              </a:rPr>
              <a:t>CORE</a:t>
            </a:r>
          </a:p>
        </p:txBody>
      </p:sp>
      <p:sp>
        <p:nvSpPr>
          <p:cNvPr id="73" name="Rectangle 72"/>
          <p:cNvSpPr/>
          <p:nvPr/>
        </p:nvSpPr>
        <p:spPr>
          <a:xfrm>
            <a:off x="502920" y="4672584"/>
            <a:ext cx="3840480" cy="34747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4" name="TextBox 73"/>
          <p:cNvSpPr txBox="1"/>
          <p:nvPr/>
        </p:nvSpPr>
        <p:spPr>
          <a:xfrm>
            <a:off x="576072" y="4764024"/>
            <a:ext cx="3694176" cy="10058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62500" lnSpcReduction="20000"/>
          </a:bodyPr>
          <a:lstStyle/>
          <a:p>
            <a:pPr algn="l"/>
            <a:r>
              <a:rPr sz="790" b="0" i="0">
                <a:solidFill>
                  <a:srgbClr val="141414"/>
                </a:solidFill>
                <a:latin typeface="Aptos"/>
              </a:rPr>
              <a:t>ICT &amp; digital business systems</a:t>
            </a:r>
          </a:p>
        </p:txBody>
      </p:sp>
      <p:sp>
        <p:nvSpPr>
          <p:cNvPr id="75" name="Rectangle 74"/>
          <p:cNvSpPr/>
          <p:nvPr/>
        </p:nvSpPr>
        <p:spPr>
          <a:xfrm>
            <a:off x="4343400" y="4672584"/>
            <a:ext cx="2194560" cy="34747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6" name="TextBox 75"/>
          <p:cNvSpPr txBox="1"/>
          <p:nvPr/>
        </p:nvSpPr>
        <p:spPr>
          <a:xfrm>
            <a:off x="4416552" y="4764024"/>
            <a:ext cx="2048255" cy="10058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62500" lnSpcReduction="20000"/>
          </a:bodyPr>
          <a:lstStyle/>
          <a:p>
            <a:pPr algn="ctr"/>
            <a:r>
              <a:rPr sz="790" b="1" i="0">
                <a:solidFill>
                  <a:srgbClr val="F5561A"/>
                </a:solidFill>
                <a:latin typeface="Aptos"/>
              </a:rPr>
              <a:t>CORE</a:t>
            </a:r>
          </a:p>
        </p:txBody>
      </p:sp>
      <p:sp>
        <p:nvSpPr>
          <p:cNvPr id="77" name="Rectangle 76"/>
          <p:cNvSpPr/>
          <p:nvPr/>
        </p:nvSpPr>
        <p:spPr>
          <a:xfrm>
            <a:off x="6537960" y="4672584"/>
            <a:ext cx="2194560" cy="34747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8" name="TextBox 77"/>
          <p:cNvSpPr txBox="1"/>
          <p:nvPr/>
        </p:nvSpPr>
        <p:spPr>
          <a:xfrm>
            <a:off x="6611112" y="4764024"/>
            <a:ext cx="2048255" cy="10058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62500" lnSpcReduction="20000"/>
          </a:bodyPr>
          <a:lstStyle/>
          <a:p>
            <a:pPr algn="ctr"/>
            <a:r>
              <a:rPr sz="790" b="1" i="0">
                <a:solidFill>
                  <a:srgbClr val="F5561A"/>
                </a:solidFill>
                <a:latin typeface="Aptos"/>
              </a:rPr>
              <a:t>IMPLEMENTATION</a:t>
            </a:r>
          </a:p>
        </p:txBody>
      </p:sp>
      <p:sp>
        <p:nvSpPr>
          <p:cNvPr id="79" name="Rectangle 78"/>
          <p:cNvSpPr/>
          <p:nvPr/>
        </p:nvSpPr>
        <p:spPr>
          <a:xfrm>
            <a:off x="8732520" y="4672584"/>
            <a:ext cx="2468880" cy="34747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0" name="TextBox 79"/>
          <p:cNvSpPr txBox="1"/>
          <p:nvPr/>
        </p:nvSpPr>
        <p:spPr>
          <a:xfrm>
            <a:off x="8805672" y="4764024"/>
            <a:ext cx="2322576" cy="10058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62500" lnSpcReduction="20000"/>
          </a:bodyPr>
          <a:lstStyle/>
          <a:p>
            <a:pPr algn="ctr"/>
            <a:r>
              <a:rPr sz="790" b="1" i="0">
                <a:solidFill>
                  <a:srgbClr val="F5561A"/>
                </a:solidFill>
                <a:latin typeface="Aptos"/>
              </a:rPr>
              <a:t>WORKFLOWS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685800" y="5166360"/>
            <a:ext cx="3200400" cy="25603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92500" lnSpcReduction="10000"/>
          </a:bodyPr>
          <a:lstStyle/>
          <a:p>
            <a:pPr algn="l"/>
            <a:r>
              <a:rPr sz="1600" b="1" i="0">
                <a:solidFill>
                  <a:srgbClr val="F5561A"/>
                </a:solidFill>
                <a:latin typeface="Aptos"/>
              </a:rPr>
              <a:t>Typical client outcomes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914400" y="5486400"/>
            <a:ext cx="10698480" cy="77724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>
              <a:buChar char="•"/>
              <a:defRPr sz="1000">
                <a:solidFill>
                  <a:srgbClr val="141414"/>
                </a:solidFill>
                <a:latin typeface="Aptos"/>
              </a:defRPr>
            </a:pPr>
            <a:r>
              <a:t>Better management information through controlled records and reporting.</a:t>
            </a:r>
          </a:p>
          <a:p>
            <a:pPr>
              <a:buChar char="•"/>
              <a:defRPr sz="1000">
                <a:solidFill>
                  <a:srgbClr val="141414"/>
                </a:solidFill>
                <a:latin typeface="Aptos"/>
              </a:defRPr>
            </a:pPr>
            <a:r>
              <a:t>Reduced duplication across finance, HR, procurement and compliance functions.</a:t>
            </a:r>
          </a:p>
          <a:p>
            <a:pPr>
              <a:buChar char="•"/>
              <a:defRPr sz="1000">
                <a:solidFill>
                  <a:srgbClr val="141414"/>
                </a:solidFill>
                <a:latin typeface="Aptos"/>
              </a:defRPr>
            </a:pPr>
            <a:r>
              <a:t>Faster bid, mobilisation and project-administration turnaround.</a:t>
            </a:r>
          </a:p>
          <a:p>
            <a:pPr>
              <a:buChar char="•"/>
              <a:defRPr sz="1000">
                <a:solidFill>
                  <a:srgbClr val="141414"/>
                </a:solidFill>
                <a:latin typeface="Aptos"/>
              </a:defRPr>
            </a:pPr>
            <a:r>
              <a:t>Stronger accountability through defined approvals, registers and service levels.</a:t>
            </a:r>
          </a:p>
        </p:txBody>
      </p:sp>
      <p:sp>
        <p:nvSpPr>
          <p:cNvPr id="83" name="Rectangle 82"/>
          <p:cNvSpPr/>
          <p:nvPr/>
        </p:nvSpPr>
        <p:spPr>
          <a:xfrm>
            <a:off x="0" y="6547104"/>
            <a:ext cx="12191695" cy="310896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4" name="TextBox 83"/>
          <p:cNvSpPr txBox="1"/>
          <p:nvPr/>
        </p:nvSpPr>
        <p:spPr>
          <a:xfrm>
            <a:off x="411480" y="6601968"/>
            <a:ext cx="11430000" cy="16459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lnSpcReduction="10000"/>
          </a:bodyPr>
          <a:lstStyle/>
          <a:p>
            <a:pPr algn="ctr"/>
            <a:r>
              <a:rPr sz="900" b="1" i="0">
                <a:solidFill>
                  <a:srgbClr val="FFFFFF"/>
                </a:solidFill>
                <a:latin typeface="Aptos"/>
              </a:rPr>
              <a:t>Built on Faith. Driven by Integrity. Serving with Excellence. Creating Lasting Legacy.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  <p:sndAc>
          <p:stSnd>
            <p:snd r:embed="rId2" name="suction.wav"/>
          </p:stSnd>
        </p:sndAc>
      </p:transition>
    </mc:Choice>
    <mc:Fallback xmlns="">
      <p:transition spd="slow">
        <p:fade/>
        <p:sndAc>
          <p:stSnd>
            <p:snd r:embed="rId3" name="suction.wav"/>
          </p:stSnd>
        </p:sndAc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182880" y="320040"/>
            <a:ext cx="530352" cy="530352"/>
          </a:xfrm>
          <a:prstGeom prst="rect">
            <a:avLst/>
          </a:prstGeom>
          <a:solidFill>
            <a:srgbClr val="F556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82880" y="393192"/>
            <a:ext cx="530352" cy="2743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92500" lnSpcReduction="10000"/>
          </a:bodyPr>
          <a:lstStyle/>
          <a:p>
            <a:pPr algn="ctr"/>
            <a:r>
              <a:rPr sz="1800" b="1" i="0">
                <a:solidFill>
                  <a:srgbClr val="FFFFFF"/>
                </a:solidFill>
                <a:latin typeface="Aptos"/>
              </a:rPr>
              <a:t>06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320040"/>
            <a:ext cx="9601200" cy="32918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92500" lnSpcReduction="20000"/>
          </a:bodyPr>
          <a:lstStyle/>
          <a:p>
            <a:pPr algn="l"/>
            <a:r>
              <a:rPr sz="2400" b="1" i="0">
                <a:solidFill>
                  <a:srgbClr val="141414"/>
                </a:solidFill>
                <a:latin typeface="Aptos"/>
              </a:rPr>
              <a:t>ORGANISATION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749808"/>
            <a:ext cx="10058400" cy="25603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l"/>
            <a:r>
              <a:rPr sz="1150" b="1" i="0">
                <a:solidFill>
                  <a:srgbClr val="F5561A"/>
                </a:solidFill>
                <a:latin typeface="Aptos"/>
              </a:rPr>
              <a:t>Governance and reporting organogram</a:t>
            </a:r>
          </a:p>
        </p:txBody>
      </p:sp>
      <p:sp>
        <p:nvSpPr>
          <p:cNvPr id="7" name="Rectangle 6"/>
          <p:cNvSpPr/>
          <p:nvPr/>
        </p:nvSpPr>
        <p:spPr>
          <a:xfrm>
            <a:off x="914400" y="1060704"/>
            <a:ext cx="411480" cy="36576"/>
          </a:xfrm>
          <a:prstGeom prst="rect">
            <a:avLst/>
          </a:prstGeom>
          <a:solidFill>
            <a:srgbClr val="F556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914400" y="1325880"/>
            <a:ext cx="10332720" cy="32004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l"/>
            <a:r>
              <a:rPr sz="1350" b="0" i="0">
                <a:solidFill>
                  <a:srgbClr val="585858"/>
                </a:solidFill>
                <a:latin typeface="Aptos"/>
              </a:rPr>
              <a:t>The structure separates shareholder and board oversight, executive accountability, shared-service functions and operating delivery.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754880" y="1874519"/>
            <a:ext cx="2651760" cy="384048"/>
          </a:xfrm>
          <a:prstGeom prst="roundRect">
            <a:avLst/>
          </a:prstGeom>
          <a:solidFill>
            <a:srgbClr val="141414"/>
          </a:solidFill>
          <a:ln w="12700">
            <a:solidFill>
              <a:srgbClr val="14141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4800600" y="1993391"/>
            <a:ext cx="2560320" cy="10972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55000" lnSpcReduction="20000"/>
          </a:bodyPr>
          <a:lstStyle/>
          <a:p>
            <a:pPr algn="ctr"/>
            <a:r>
              <a:rPr sz="880" b="1" i="0">
                <a:solidFill>
                  <a:srgbClr val="FFFFFF"/>
                </a:solidFill>
                <a:latin typeface="Aptos"/>
              </a:rPr>
              <a:t>SHAREHOLDERS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617720" y="2560320"/>
            <a:ext cx="2926080" cy="384048"/>
          </a:xfrm>
          <a:prstGeom prst="roundRect">
            <a:avLst/>
          </a:prstGeom>
          <a:solidFill>
            <a:srgbClr val="F5561A"/>
          </a:solidFill>
          <a:ln w="12700">
            <a:solidFill>
              <a:srgbClr val="F556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663440" y="2679191"/>
            <a:ext cx="2834640" cy="10972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55000" lnSpcReduction="20000"/>
          </a:bodyPr>
          <a:lstStyle/>
          <a:p>
            <a:pPr algn="ctr"/>
            <a:r>
              <a:rPr sz="880" b="1" i="0">
                <a:solidFill>
                  <a:srgbClr val="FFFFFF"/>
                </a:solidFill>
                <a:latin typeface="Aptos"/>
              </a:rPr>
              <a:t>BOARD OF DIRECTORS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097280" y="3246120"/>
            <a:ext cx="2834640" cy="3840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556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143000" y="3364991"/>
            <a:ext cx="2743200" cy="10972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55000" lnSpcReduction="20000"/>
          </a:bodyPr>
          <a:lstStyle/>
          <a:p>
            <a:pPr algn="ctr"/>
            <a:r>
              <a:rPr sz="880" b="1" i="0">
                <a:solidFill>
                  <a:srgbClr val="141414"/>
                </a:solidFill>
                <a:latin typeface="Aptos"/>
              </a:rPr>
              <a:t>MANAGING DIRECTOR / CEO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275320" y="3246120"/>
            <a:ext cx="2834640" cy="3840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556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8321040" y="3364991"/>
            <a:ext cx="2743200" cy="10972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55000" lnSpcReduction="20000"/>
          </a:bodyPr>
          <a:lstStyle/>
          <a:p>
            <a:pPr algn="ctr"/>
            <a:r>
              <a:rPr sz="880" b="1" i="0">
                <a:solidFill>
                  <a:srgbClr val="141414"/>
                </a:solidFill>
                <a:latin typeface="Aptos"/>
              </a:rPr>
              <a:t>EXECUTIVE DIRECTOR / COO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6080760" y="2258568"/>
            <a:ext cx="0" cy="301752"/>
          </a:xfrm>
          <a:prstGeom prst="line">
            <a:avLst/>
          </a:prstGeom>
          <a:ln w="12700">
            <a:solidFill>
              <a:srgbClr val="5858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6080760" y="2944368"/>
            <a:ext cx="0" cy="301752"/>
          </a:xfrm>
          <a:prstGeom prst="line">
            <a:avLst/>
          </a:prstGeom>
          <a:ln w="12700">
            <a:solidFill>
              <a:srgbClr val="5858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2514600" y="3017520"/>
            <a:ext cx="7178040" cy="0"/>
          </a:xfrm>
          <a:prstGeom prst="line">
            <a:avLst/>
          </a:prstGeom>
          <a:ln w="12700">
            <a:solidFill>
              <a:srgbClr val="5858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 19"/>
          <p:cNvCxnSpPr/>
          <p:nvPr/>
        </p:nvCxnSpPr>
        <p:spPr>
          <a:xfrm>
            <a:off x="2514600" y="3017520"/>
            <a:ext cx="0" cy="228600"/>
          </a:xfrm>
          <a:prstGeom prst="line">
            <a:avLst/>
          </a:prstGeom>
          <a:ln w="12700">
            <a:solidFill>
              <a:srgbClr val="5858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20"/>
          <p:cNvCxnSpPr/>
          <p:nvPr/>
        </p:nvCxnSpPr>
        <p:spPr>
          <a:xfrm>
            <a:off x="9692640" y="3017520"/>
            <a:ext cx="0" cy="228600"/>
          </a:xfrm>
          <a:prstGeom prst="line">
            <a:avLst/>
          </a:prstGeom>
          <a:ln w="12700">
            <a:solidFill>
              <a:srgbClr val="5858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ounded Rectangle 21"/>
          <p:cNvSpPr/>
          <p:nvPr/>
        </p:nvSpPr>
        <p:spPr>
          <a:xfrm>
            <a:off x="640080" y="4206240"/>
            <a:ext cx="1828800" cy="530352"/>
          </a:xfrm>
          <a:prstGeom prst="roundRect">
            <a:avLst/>
          </a:prstGeom>
          <a:solidFill>
            <a:srgbClr val="F6F7F9"/>
          </a:solidFill>
          <a:ln w="12700"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685800" y="4370832"/>
            <a:ext cx="1737360" cy="16459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70000" lnSpcReduction="20000"/>
          </a:bodyPr>
          <a:lstStyle/>
          <a:p>
            <a:pPr algn="ctr"/>
            <a:r>
              <a:rPr sz="750" b="1" i="0">
                <a:solidFill>
                  <a:srgbClr val="141414"/>
                </a:solidFill>
                <a:latin typeface="Aptos"/>
              </a:rPr>
              <a:t>Strategy &amp;</a:t>
            </a:r>
            <a:br/>
            <a:r>
              <a:rPr sz="750" b="1" i="0">
                <a:solidFill>
                  <a:srgbClr val="141414"/>
                </a:solidFill>
                <a:latin typeface="Aptos"/>
              </a:rPr>
              <a:t>Business Development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2944368" y="4206240"/>
            <a:ext cx="1828800" cy="530352"/>
          </a:xfrm>
          <a:prstGeom prst="roundRect">
            <a:avLst/>
          </a:prstGeom>
          <a:solidFill>
            <a:srgbClr val="F6F7F9"/>
          </a:solidFill>
          <a:ln w="12700"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2990087" y="4370832"/>
            <a:ext cx="1737360" cy="16459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70000" lnSpcReduction="20000"/>
          </a:bodyPr>
          <a:lstStyle/>
          <a:p>
            <a:pPr algn="ctr"/>
            <a:r>
              <a:rPr sz="750" b="1" i="0">
                <a:solidFill>
                  <a:srgbClr val="141414"/>
                </a:solidFill>
                <a:latin typeface="Aptos"/>
              </a:rPr>
              <a:t>Finance, Payroll</a:t>
            </a:r>
            <a:br/>
            <a:r>
              <a:rPr sz="750" b="1" i="0">
                <a:solidFill>
                  <a:srgbClr val="141414"/>
                </a:solidFill>
                <a:latin typeface="Aptos"/>
              </a:rPr>
              <a:t>&amp; Administration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248656" y="4206240"/>
            <a:ext cx="1828800" cy="530352"/>
          </a:xfrm>
          <a:prstGeom prst="roundRect">
            <a:avLst/>
          </a:prstGeom>
          <a:solidFill>
            <a:srgbClr val="F6F7F9"/>
          </a:solidFill>
          <a:ln w="12700"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5294376" y="4370832"/>
            <a:ext cx="1737360" cy="16459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70000" lnSpcReduction="20000"/>
          </a:bodyPr>
          <a:lstStyle/>
          <a:p>
            <a:pPr algn="ctr"/>
            <a:r>
              <a:rPr sz="750" b="1" i="0">
                <a:solidFill>
                  <a:srgbClr val="141414"/>
                </a:solidFill>
                <a:latin typeface="Aptos"/>
              </a:rPr>
              <a:t>HR &amp; Workforce</a:t>
            </a:r>
            <a:br/>
            <a:r>
              <a:rPr sz="750" b="1" i="0">
                <a:solidFill>
                  <a:srgbClr val="141414"/>
                </a:solidFill>
                <a:latin typeface="Aptos"/>
              </a:rPr>
              <a:t>Administration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7552944" y="4206240"/>
            <a:ext cx="1828800" cy="530352"/>
          </a:xfrm>
          <a:prstGeom prst="roundRect">
            <a:avLst/>
          </a:prstGeom>
          <a:solidFill>
            <a:srgbClr val="F6F7F9"/>
          </a:solidFill>
          <a:ln w="12700"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7598664" y="4370832"/>
            <a:ext cx="1737360" cy="16459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70000" lnSpcReduction="20000"/>
          </a:bodyPr>
          <a:lstStyle/>
          <a:p>
            <a:pPr algn="ctr"/>
            <a:r>
              <a:rPr sz="750" b="1" i="0">
                <a:solidFill>
                  <a:srgbClr val="141414"/>
                </a:solidFill>
                <a:latin typeface="Aptos"/>
              </a:rPr>
              <a:t>Tender, Commercial</a:t>
            </a:r>
            <a:br/>
            <a:r>
              <a:rPr sz="750" b="1" i="0">
                <a:solidFill>
                  <a:srgbClr val="141414"/>
                </a:solidFill>
                <a:latin typeface="Aptos"/>
              </a:rPr>
              <a:t>&amp; Project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9857232" y="4206240"/>
            <a:ext cx="1828800" cy="530352"/>
          </a:xfrm>
          <a:prstGeom prst="roundRect">
            <a:avLst/>
          </a:prstGeom>
          <a:solidFill>
            <a:srgbClr val="F6F7F9"/>
          </a:solidFill>
          <a:ln w="12700"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9902952" y="4370832"/>
            <a:ext cx="1737360" cy="16459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70000" lnSpcReduction="20000"/>
          </a:bodyPr>
          <a:lstStyle/>
          <a:p>
            <a:pPr algn="ctr"/>
            <a:r>
              <a:rPr sz="750" b="1" i="0">
                <a:solidFill>
                  <a:srgbClr val="141414"/>
                </a:solidFill>
                <a:latin typeface="Aptos"/>
              </a:rPr>
              <a:t>IMS, Governance</a:t>
            </a:r>
            <a:br/>
            <a:r>
              <a:rPr sz="750" b="1" i="0">
                <a:solidFill>
                  <a:srgbClr val="141414"/>
                </a:solidFill>
                <a:latin typeface="Aptos"/>
              </a:rPr>
              <a:t>&amp; Digital Systems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731520" y="5257800"/>
            <a:ext cx="2377440" cy="5943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556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777240" y="5394960"/>
            <a:ext cx="2286000" cy="16459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70000" lnSpcReduction="20000"/>
          </a:bodyPr>
          <a:lstStyle/>
          <a:p>
            <a:pPr algn="ctr"/>
            <a:r>
              <a:rPr sz="750" b="1" i="0">
                <a:solidFill>
                  <a:srgbClr val="141414"/>
                </a:solidFill>
                <a:latin typeface="Aptos"/>
              </a:rPr>
              <a:t>MAKITI BUILDING</a:t>
            </a:r>
            <a:br/>
            <a:r>
              <a:rPr sz="750" b="1" i="0">
                <a:solidFill>
                  <a:srgbClr val="141414"/>
                </a:solidFill>
                <a:latin typeface="Aptos"/>
              </a:rPr>
              <a:t>&amp; CIVILS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77240" y="5641848"/>
            <a:ext cx="2286000" cy="10972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85000" lnSpcReduction="10000"/>
          </a:bodyPr>
          <a:lstStyle/>
          <a:p>
            <a:pPr algn="ctr"/>
            <a:r>
              <a:rPr sz="630" b="0" i="0">
                <a:solidFill>
                  <a:srgbClr val="585858"/>
                </a:solidFill>
                <a:latin typeface="Aptos"/>
              </a:rPr>
              <a:t>Operating company | civil works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3520439" y="5257800"/>
            <a:ext cx="2377440" cy="5943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556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TextBox 35"/>
          <p:cNvSpPr txBox="1"/>
          <p:nvPr/>
        </p:nvSpPr>
        <p:spPr>
          <a:xfrm>
            <a:off x="3566159" y="5394960"/>
            <a:ext cx="2286000" cy="16459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70000" lnSpcReduction="20000"/>
          </a:bodyPr>
          <a:lstStyle/>
          <a:p>
            <a:pPr algn="ctr"/>
            <a:r>
              <a:rPr sz="750" b="1" i="0">
                <a:solidFill>
                  <a:srgbClr val="141414"/>
                </a:solidFill>
                <a:latin typeface="Aptos"/>
              </a:rPr>
              <a:t>MAKITI PLANT</a:t>
            </a:r>
            <a:br/>
            <a:r>
              <a:rPr sz="750" b="1" i="0">
                <a:solidFill>
                  <a:srgbClr val="141414"/>
                </a:solidFill>
                <a:latin typeface="Aptos"/>
              </a:rPr>
              <a:t>&amp; EQUIPMENT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566159" y="5641848"/>
            <a:ext cx="2286000" cy="10972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85000" lnSpcReduction="10000"/>
          </a:bodyPr>
          <a:lstStyle/>
          <a:p>
            <a:pPr algn="ctr"/>
            <a:r>
              <a:rPr sz="630" b="0" i="0">
                <a:solidFill>
                  <a:srgbClr val="585858"/>
                </a:solidFill>
                <a:latin typeface="Aptos"/>
              </a:rPr>
              <a:t>Operating company | plant hire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6309359" y="5257800"/>
            <a:ext cx="2377440" cy="5943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556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TextBox 38"/>
          <p:cNvSpPr txBox="1"/>
          <p:nvPr/>
        </p:nvSpPr>
        <p:spPr>
          <a:xfrm>
            <a:off x="6355079" y="5394960"/>
            <a:ext cx="2286000" cy="16459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70000" lnSpcReduction="20000"/>
          </a:bodyPr>
          <a:lstStyle/>
          <a:p>
            <a:pPr algn="ctr"/>
            <a:r>
              <a:rPr sz="750" b="1" i="0">
                <a:solidFill>
                  <a:srgbClr val="141414"/>
                </a:solidFill>
                <a:latin typeface="Aptos"/>
              </a:rPr>
              <a:t>MAKITI PROTECTION</a:t>
            </a:r>
            <a:br/>
            <a:r>
              <a:rPr sz="750" b="1" i="0">
                <a:solidFill>
                  <a:srgbClr val="141414"/>
                </a:solidFill>
                <a:latin typeface="Aptos"/>
              </a:rPr>
              <a:t>SERVICES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355079" y="5641848"/>
            <a:ext cx="2286000" cy="10972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85000" lnSpcReduction="10000"/>
          </a:bodyPr>
          <a:lstStyle/>
          <a:p>
            <a:pPr algn="ctr"/>
            <a:r>
              <a:rPr sz="630" b="0" i="0">
                <a:solidFill>
                  <a:srgbClr val="585858"/>
                </a:solidFill>
                <a:latin typeface="Aptos"/>
              </a:rPr>
              <a:t>Operating company | security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9098280" y="5257800"/>
            <a:ext cx="2377440" cy="5943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556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TextBox 41"/>
          <p:cNvSpPr txBox="1"/>
          <p:nvPr/>
        </p:nvSpPr>
        <p:spPr>
          <a:xfrm>
            <a:off x="9144000" y="5394960"/>
            <a:ext cx="2286000" cy="16459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70000" lnSpcReduction="20000"/>
          </a:bodyPr>
          <a:lstStyle/>
          <a:p>
            <a:pPr algn="ctr"/>
            <a:r>
              <a:rPr sz="750" b="1" i="0">
                <a:solidFill>
                  <a:srgbClr val="141414"/>
                </a:solidFill>
                <a:latin typeface="Aptos"/>
              </a:rPr>
              <a:t>SELECTED EXTERNAL</a:t>
            </a:r>
            <a:br/>
            <a:r>
              <a:rPr sz="750" b="1" i="0">
                <a:solidFill>
                  <a:srgbClr val="141414"/>
                </a:solidFill>
                <a:latin typeface="Aptos"/>
              </a:rPr>
              <a:t>CLIENTS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9144000" y="5641848"/>
            <a:ext cx="2286000" cy="10972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85000" lnSpcReduction="10000"/>
          </a:bodyPr>
          <a:lstStyle/>
          <a:p>
            <a:pPr algn="ctr"/>
            <a:r>
              <a:rPr sz="630" b="0" i="0">
                <a:solidFill>
                  <a:srgbClr val="585858"/>
                </a:solidFill>
                <a:latin typeface="Aptos"/>
              </a:rPr>
              <a:t>Service clients | retainer or project</a:t>
            </a:r>
          </a:p>
        </p:txBody>
      </p:sp>
      <p:sp>
        <p:nvSpPr>
          <p:cNvPr id="44" name="Rectangle 43"/>
          <p:cNvSpPr/>
          <p:nvPr/>
        </p:nvSpPr>
        <p:spPr>
          <a:xfrm>
            <a:off x="0" y="6547104"/>
            <a:ext cx="12191695" cy="310896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TextBox 44"/>
          <p:cNvSpPr txBox="1"/>
          <p:nvPr/>
        </p:nvSpPr>
        <p:spPr>
          <a:xfrm>
            <a:off x="411480" y="6601968"/>
            <a:ext cx="11430000" cy="16459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lnSpcReduction="10000"/>
          </a:bodyPr>
          <a:lstStyle/>
          <a:p>
            <a:pPr algn="ctr"/>
            <a:r>
              <a:rPr sz="900" b="1" i="0">
                <a:solidFill>
                  <a:srgbClr val="FFFFFF"/>
                </a:solidFill>
                <a:latin typeface="Aptos"/>
              </a:rPr>
              <a:t>Built on Faith. Driven by Integrity. Serving with Excellence. Creating Lasting Legacy.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  <p:sndAc>
          <p:stSnd>
            <p:snd r:embed="rId2" name="suction.wav"/>
          </p:stSnd>
        </p:sndAc>
      </p:transition>
    </mc:Choice>
    <mc:Fallback xmlns="">
      <p:transition spd="slow">
        <p:fade/>
        <p:sndAc>
          <p:stSnd>
            <p:snd r:embed="rId3" name="suction.wav"/>
          </p:stSnd>
        </p:sndAc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182880" y="320040"/>
            <a:ext cx="530352" cy="530352"/>
          </a:xfrm>
          <a:prstGeom prst="rect">
            <a:avLst/>
          </a:prstGeom>
          <a:solidFill>
            <a:srgbClr val="F556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82880" y="393192"/>
            <a:ext cx="530352" cy="2743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92500" lnSpcReduction="10000"/>
          </a:bodyPr>
          <a:lstStyle/>
          <a:p>
            <a:pPr algn="ctr"/>
            <a:r>
              <a:rPr sz="1800" b="1" i="0">
                <a:solidFill>
                  <a:srgbClr val="FFFFFF"/>
                </a:solidFill>
                <a:latin typeface="Aptos"/>
              </a:rPr>
              <a:t>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320040"/>
            <a:ext cx="9601200" cy="32918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92500" lnSpcReduction="20000"/>
          </a:bodyPr>
          <a:lstStyle/>
          <a:p>
            <a:pPr algn="l"/>
            <a:r>
              <a:rPr sz="2400" b="1" i="0">
                <a:solidFill>
                  <a:srgbClr val="141414"/>
                </a:solidFill>
                <a:latin typeface="Aptos"/>
              </a:rPr>
              <a:t>GROUP STRUCTURE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749808"/>
            <a:ext cx="10058400" cy="25603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l"/>
            <a:r>
              <a:rPr sz="1150" b="1" i="0">
                <a:solidFill>
                  <a:srgbClr val="F5561A"/>
                </a:solidFill>
                <a:latin typeface="Aptos"/>
              </a:rPr>
              <a:t>Specialist operating companies</a:t>
            </a:r>
          </a:p>
        </p:txBody>
      </p:sp>
      <p:sp>
        <p:nvSpPr>
          <p:cNvPr id="7" name="Rectangle 6"/>
          <p:cNvSpPr/>
          <p:nvPr/>
        </p:nvSpPr>
        <p:spPr>
          <a:xfrm>
            <a:off x="914400" y="1060704"/>
            <a:ext cx="411480" cy="36576"/>
          </a:xfrm>
          <a:prstGeom prst="rect">
            <a:avLst/>
          </a:prstGeom>
          <a:solidFill>
            <a:srgbClr val="F556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914400" y="1325880"/>
            <a:ext cx="10332720" cy="32004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l"/>
            <a:r>
              <a:rPr sz="1350" b="0" i="0">
                <a:solidFill>
                  <a:srgbClr val="585858"/>
                </a:solidFill>
                <a:latin typeface="Aptos"/>
              </a:rPr>
              <a:t>Each subsidiary focuses on its operating market while Holdings provides strategic direction, systems, governance and shared support.</a:t>
            </a:r>
          </a:p>
        </p:txBody>
      </p:sp>
      <p:sp>
        <p:nvSpPr>
          <p:cNvPr id="9" name="Rectangle 8"/>
          <p:cNvSpPr/>
          <p:nvPr/>
        </p:nvSpPr>
        <p:spPr>
          <a:xfrm>
            <a:off x="822960" y="2057400"/>
            <a:ext cx="2834640" cy="411480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822960" y="2176272"/>
            <a:ext cx="2834640" cy="128016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77500" lnSpcReduction="20000"/>
          </a:bodyPr>
          <a:lstStyle/>
          <a:p>
            <a:pPr algn="ctr"/>
            <a:r>
              <a:rPr sz="900" b="1" i="0">
                <a:solidFill>
                  <a:srgbClr val="FFFFFF"/>
                </a:solidFill>
                <a:latin typeface="Aptos"/>
              </a:rPr>
              <a:t>ENTITY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657600" y="2057400"/>
            <a:ext cx="5394960" cy="411480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3657600" y="2176272"/>
            <a:ext cx="5394960" cy="128016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77500" lnSpcReduction="20000"/>
          </a:bodyPr>
          <a:lstStyle/>
          <a:p>
            <a:pPr algn="ctr"/>
            <a:r>
              <a:rPr sz="900" b="1" i="0">
                <a:solidFill>
                  <a:srgbClr val="FFFFFF"/>
                </a:solidFill>
                <a:latin typeface="Aptos"/>
              </a:rPr>
              <a:t>PRIMARY ROLE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052560" y="2057400"/>
            <a:ext cx="2286000" cy="411480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9052560" y="2176272"/>
            <a:ext cx="2286000" cy="128016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77500" lnSpcReduction="20000"/>
          </a:bodyPr>
          <a:lstStyle/>
          <a:p>
            <a:pPr algn="ctr"/>
            <a:r>
              <a:rPr sz="900" b="1" i="0">
                <a:solidFill>
                  <a:srgbClr val="FFFFFF"/>
                </a:solidFill>
                <a:latin typeface="Aptos"/>
              </a:rPr>
              <a:t>POSITION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22960" y="2468880"/>
            <a:ext cx="2834640" cy="685800"/>
          </a:xfrm>
          <a:prstGeom prst="rect">
            <a:avLst/>
          </a:prstGeom>
          <a:solidFill>
            <a:srgbClr val="FFEDE6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005840" y="2670048"/>
            <a:ext cx="2468880" cy="16459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92500" lnSpcReduction="20000"/>
          </a:bodyPr>
          <a:lstStyle/>
          <a:p>
            <a:pPr algn="l"/>
            <a:r>
              <a:rPr sz="1100" b="1" i="0">
                <a:solidFill>
                  <a:srgbClr val="141414"/>
                </a:solidFill>
                <a:latin typeface="Aptos"/>
              </a:rPr>
              <a:t>Makiti Building &amp; Civils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657600" y="2468880"/>
            <a:ext cx="5394960" cy="685800"/>
          </a:xfrm>
          <a:prstGeom prst="rect">
            <a:avLst/>
          </a:prstGeom>
          <a:solidFill>
            <a:srgbClr val="FFEDE6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3886200" y="2633472"/>
            <a:ext cx="4937760" cy="22860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l"/>
            <a:r>
              <a:rPr sz="1000" b="0" i="0">
                <a:solidFill>
                  <a:srgbClr val="141414"/>
                </a:solidFill>
                <a:latin typeface="Aptos"/>
              </a:rPr>
              <a:t>Building, civil engineering and infrastructure project delivery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052560" y="2468880"/>
            <a:ext cx="2286000" cy="685800"/>
          </a:xfrm>
          <a:prstGeom prst="rect">
            <a:avLst/>
          </a:prstGeom>
          <a:solidFill>
            <a:srgbClr val="FFEDE6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9326880" y="2697480"/>
            <a:ext cx="1645920" cy="13716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70000" lnSpcReduction="20000"/>
          </a:bodyPr>
          <a:lstStyle/>
          <a:p>
            <a:pPr algn="ctr"/>
            <a:r>
              <a:rPr sz="1000" b="1" i="0">
                <a:solidFill>
                  <a:srgbClr val="F5561A"/>
                </a:solidFill>
                <a:latin typeface="Aptos"/>
              </a:rPr>
              <a:t>OPERATING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22960" y="3154680"/>
            <a:ext cx="2834640" cy="685800"/>
          </a:xfrm>
          <a:prstGeom prst="rect">
            <a:avLst/>
          </a:prstGeom>
          <a:solidFill>
            <a:srgbClr val="F6F7F9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1005840" y="3355848"/>
            <a:ext cx="2468880" cy="16459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92500" lnSpcReduction="20000"/>
          </a:bodyPr>
          <a:lstStyle/>
          <a:p>
            <a:pPr algn="l"/>
            <a:r>
              <a:rPr sz="1100" b="1" i="0">
                <a:solidFill>
                  <a:srgbClr val="141414"/>
                </a:solidFill>
                <a:latin typeface="Aptos"/>
              </a:rPr>
              <a:t>Makiti Plant &amp; Equipment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657600" y="3154680"/>
            <a:ext cx="5394960" cy="685800"/>
          </a:xfrm>
          <a:prstGeom prst="rect">
            <a:avLst/>
          </a:prstGeom>
          <a:solidFill>
            <a:srgbClr val="F6F7F9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3886200" y="3319272"/>
            <a:ext cx="4937760" cy="22860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l"/>
            <a:r>
              <a:rPr sz="1000" b="0" i="0">
                <a:solidFill>
                  <a:srgbClr val="141414"/>
                </a:solidFill>
                <a:latin typeface="Aptos"/>
              </a:rPr>
              <a:t>Plant hire, fleet coordination, maintenance and logistics support</a:t>
            </a:r>
          </a:p>
        </p:txBody>
      </p:sp>
      <p:sp>
        <p:nvSpPr>
          <p:cNvPr id="25" name="Rectangle 24"/>
          <p:cNvSpPr/>
          <p:nvPr/>
        </p:nvSpPr>
        <p:spPr>
          <a:xfrm>
            <a:off x="9052560" y="3154680"/>
            <a:ext cx="2286000" cy="685800"/>
          </a:xfrm>
          <a:prstGeom prst="rect">
            <a:avLst/>
          </a:prstGeom>
          <a:solidFill>
            <a:srgbClr val="F6F7F9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9326880" y="3383280"/>
            <a:ext cx="1645920" cy="13716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70000" lnSpcReduction="20000"/>
          </a:bodyPr>
          <a:lstStyle/>
          <a:p>
            <a:pPr algn="ctr"/>
            <a:r>
              <a:rPr sz="1000" b="1" i="0">
                <a:solidFill>
                  <a:srgbClr val="F5561A"/>
                </a:solidFill>
                <a:latin typeface="Aptos"/>
              </a:rPr>
              <a:t>OPERATING</a:t>
            </a:r>
          </a:p>
        </p:txBody>
      </p:sp>
      <p:sp>
        <p:nvSpPr>
          <p:cNvPr id="27" name="Rectangle 26"/>
          <p:cNvSpPr/>
          <p:nvPr/>
        </p:nvSpPr>
        <p:spPr>
          <a:xfrm>
            <a:off x="822960" y="3840480"/>
            <a:ext cx="2834640" cy="685800"/>
          </a:xfrm>
          <a:prstGeom prst="rect">
            <a:avLst/>
          </a:prstGeom>
          <a:solidFill>
            <a:srgbClr val="F6F7F9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1005840" y="4041648"/>
            <a:ext cx="2468880" cy="16459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92500" lnSpcReduction="20000"/>
          </a:bodyPr>
          <a:lstStyle/>
          <a:p>
            <a:pPr algn="l"/>
            <a:r>
              <a:rPr sz="1100" b="1" i="0">
                <a:solidFill>
                  <a:srgbClr val="141414"/>
                </a:solidFill>
                <a:latin typeface="Aptos"/>
              </a:rPr>
              <a:t>Makiti Protection Services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657600" y="3840480"/>
            <a:ext cx="5394960" cy="685800"/>
          </a:xfrm>
          <a:prstGeom prst="rect">
            <a:avLst/>
          </a:prstGeom>
          <a:solidFill>
            <a:srgbClr val="F6F7F9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3886200" y="4005072"/>
            <a:ext cx="4937760" cy="22860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l"/>
            <a:r>
              <a:rPr sz="1000" b="0" i="0">
                <a:solidFill>
                  <a:srgbClr val="141414"/>
                </a:solidFill>
                <a:latin typeface="Aptos"/>
              </a:rPr>
              <a:t>Security, access control and asset protection, subject to statutory compliance</a:t>
            </a:r>
          </a:p>
        </p:txBody>
      </p:sp>
      <p:sp>
        <p:nvSpPr>
          <p:cNvPr id="31" name="Rectangle 30"/>
          <p:cNvSpPr/>
          <p:nvPr/>
        </p:nvSpPr>
        <p:spPr>
          <a:xfrm>
            <a:off x="9052560" y="3840480"/>
            <a:ext cx="2286000" cy="685800"/>
          </a:xfrm>
          <a:prstGeom prst="rect">
            <a:avLst/>
          </a:prstGeom>
          <a:solidFill>
            <a:srgbClr val="F6F7F9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9326880" y="4069080"/>
            <a:ext cx="1645920" cy="13716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70000" lnSpcReduction="20000"/>
          </a:bodyPr>
          <a:lstStyle/>
          <a:p>
            <a:pPr algn="ctr"/>
            <a:r>
              <a:rPr sz="1000" b="1" i="0">
                <a:solidFill>
                  <a:srgbClr val="F5561A"/>
                </a:solidFill>
                <a:latin typeface="Aptos"/>
              </a:rPr>
              <a:t>OPERATING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22960" y="4709160"/>
            <a:ext cx="3017520" cy="22860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92500" lnSpcReduction="20000"/>
          </a:bodyPr>
          <a:lstStyle/>
          <a:p>
            <a:pPr algn="l"/>
            <a:r>
              <a:rPr sz="1600" b="1" i="0">
                <a:solidFill>
                  <a:srgbClr val="F5561A"/>
                </a:solidFill>
                <a:latin typeface="Aptos"/>
              </a:rPr>
              <a:t>Expansion pipeline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22960" y="5029200"/>
            <a:ext cx="10424160" cy="32004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92500" lnSpcReduction="20000"/>
          </a:bodyPr>
          <a:lstStyle/>
          <a:p>
            <a:pPr algn="l"/>
            <a:r>
              <a:rPr sz="1150" b="0" i="0">
                <a:solidFill>
                  <a:srgbClr val="141414"/>
                </a:solidFill>
                <a:latin typeface="Aptos"/>
              </a:rPr>
              <a:t>The long-term group strategy includes workforce development, property and investment participation, digital transformation and selected additional subsidiaries where commercially viable.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822960" y="5715000"/>
            <a:ext cx="10515600" cy="594360"/>
          </a:xfrm>
          <a:prstGeom prst="roundRect">
            <a:avLst/>
          </a:prstGeom>
          <a:solidFill>
            <a:srgbClr val="F6F7F9"/>
          </a:solidFill>
          <a:ln w="12700">
            <a:solidFill>
              <a:srgbClr val="F6F7F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TextBox 35"/>
          <p:cNvSpPr txBox="1"/>
          <p:nvPr/>
        </p:nvSpPr>
        <p:spPr>
          <a:xfrm>
            <a:off x="1005840" y="5815584"/>
            <a:ext cx="2468880" cy="14630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92500" lnSpcReduction="20000"/>
          </a:bodyPr>
          <a:lstStyle/>
          <a:p>
            <a:pPr algn="l"/>
            <a:r>
              <a:rPr sz="900" b="1" i="0">
                <a:solidFill>
                  <a:srgbClr val="F5561A"/>
                </a:solidFill>
                <a:latin typeface="Aptos"/>
              </a:rPr>
              <a:t>WHY THE MODEL WORKS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005840" y="6016752"/>
            <a:ext cx="9875520" cy="14630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92500" lnSpcReduction="20000"/>
          </a:bodyPr>
          <a:lstStyle/>
          <a:p>
            <a:pPr algn="l"/>
            <a:r>
              <a:rPr sz="900" b="0" i="0">
                <a:solidFill>
                  <a:srgbClr val="141414"/>
                </a:solidFill>
                <a:latin typeface="Aptos"/>
              </a:rPr>
              <a:t>Operating teams stay focused on clients and delivery. Specialist corporate skills are shared rather than duplicated, while policies, reporting and risk controls remain consistent.</a:t>
            </a:r>
          </a:p>
        </p:txBody>
      </p:sp>
      <p:sp>
        <p:nvSpPr>
          <p:cNvPr id="38" name="Rectangle 37"/>
          <p:cNvSpPr/>
          <p:nvPr/>
        </p:nvSpPr>
        <p:spPr>
          <a:xfrm>
            <a:off x="0" y="6547104"/>
            <a:ext cx="12191695" cy="310896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TextBox 38"/>
          <p:cNvSpPr txBox="1"/>
          <p:nvPr/>
        </p:nvSpPr>
        <p:spPr>
          <a:xfrm>
            <a:off x="411480" y="6601968"/>
            <a:ext cx="11430000" cy="16459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lnSpcReduction="10000"/>
          </a:bodyPr>
          <a:lstStyle/>
          <a:p>
            <a:pPr algn="ctr"/>
            <a:r>
              <a:rPr sz="900" b="1" i="0">
                <a:solidFill>
                  <a:srgbClr val="FFFFFF"/>
                </a:solidFill>
                <a:latin typeface="Aptos"/>
              </a:rPr>
              <a:t>Built on Faith. Driven by Integrity. Serving with Excellence. Creating Lasting Legacy.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  <p:sndAc>
          <p:stSnd>
            <p:snd r:embed="rId2" name="suction.wav"/>
          </p:stSnd>
        </p:sndAc>
      </p:transition>
    </mc:Choice>
    <mc:Fallback xmlns="">
      <p:transition spd="slow">
        <p:fade/>
        <p:sndAc>
          <p:stSnd>
            <p:snd r:embed="rId3" name="suction.wav"/>
          </p:stSnd>
        </p:sndAc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182880" y="320040"/>
            <a:ext cx="530352" cy="530352"/>
          </a:xfrm>
          <a:prstGeom prst="rect">
            <a:avLst/>
          </a:prstGeom>
          <a:solidFill>
            <a:srgbClr val="F556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82880" y="393192"/>
            <a:ext cx="530352" cy="2743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92500" lnSpcReduction="10000"/>
          </a:bodyPr>
          <a:lstStyle/>
          <a:p>
            <a:pPr algn="ctr"/>
            <a:r>
              <a:rPr sz="1800" b="1" i="0">
                <a:solidFill>
                  <a:srgbClr val="FFFFFF"/>
                </a:solidFill>
                <a:latin typeface="Aptos"/>
              </a:rPr>
              <a:t>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320040"/>
            <a:ext cx="9601200" cy="32918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92500" lnSpcReduction="20000"/>
          </a:bodyPr>
          <a:lstStyle/>
          <a:p>
            <a:pPr algn="l"/>
            <a:r>
              <a:rPr sz="2400" b="1" i="0">
                <a:solidFill>
                  <a:srgbClr val="141414"/>
                </a:solidFill>
                <a:latin typeface="Aptos"/>
              </a:rPr>
              <a:t>LEADERSHIP &amp; TRANSFORMATION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749808"/>
            <a:ext cx="10058400" cy="25603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l"/>
            <a:r>
              <a:rPr sz="1150" b="1" i="0">
                <a:solidFill>
                  <a:srgbClr val="F5561A"/>
                </a:solidFill>
                <a:latin typeface="Aptos"/>
              </a:rPr>
              <a:t>Accountable leadership. Measurable transformation.</a:t>
            </a:r>
          </a:p>
        </p:txBody>
      </p:sp>
      <p:sp>
        <p:nvSpPr>
          <p:cNvPr id="7" name="Rectangle 6"/>
          <p:cNvSpPr/>
          <p:nvPr/>
        </p:nvSpPr>
        <p:spPr>
          <a:xfrm>
            <a:off x="914400" y="1060704"/>
            <a:ext cx="411480" cy="36576"/>
          </a:xfrm>
          <a:prstGeom prst="rect">
            <a:avLst/>
          </a:prstGeom>
          <a:solidFill>
            <a:srgbClr val="F556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914400" y="1325880"/>
            <a:ext cx="10332720" cy="29260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l"/>
            <a:r>
              <a:rPr sz="1350" b="0" i="0">
                <a:solidFill>
                  <a:srgbClr val="585858"/>
                </a:solidFill>
                <a:latin typeface="Aptos"/>
              </a:rPr>
              <a:t>Director accountability and transformation credentials are embedded in the company's governance model.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68680" y="1920240"/>
            <a:ext cx="4983480" cy="15087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CDC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Oval 9"/>
          <p:cNvSpPr/>
          <p:nvPr/>
        </p:nvSpPr>
        <p:spPr>
          <a:xfrm>
            <a:off x="1097280" y="2240280"/>
            <a:ext cx="731520" cy="73152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11" name="TextBox 10"/>
          <p:cNvSpPr txBox="1"/>
          <p:nvPr/>
        </p:nvSpPr>
        <p:spPr>
          <a:xfrm>
            <a:off x="2011680" y="2212848"/>
            <a:ext cx="3566160" cy="25603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92500" lnSpcReduction="20000"/>
          </a:bodyPr>
          <a:lstStyle/>
          <a:p>
            <a:pPr algn="l"/>
            <a:r>
              <a:rPr sz="1700" b="1" i="0">
                <a:solidFill>
                  <a:srgbClr val="141414"/>
                </a:solidFill>
                <a:latin typeface="Aptos"/>
              </a:rPr>
              <a:t>TSHEPO MOKGATHI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011680" y="2542032"/>
            <a:ext cx="3474720" cy="20116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lnSpcReduction="10000"/>
          </a:bodyPr>
          <a:lstStyle/>
          <a:p>
            <a:pPr algn="l"/>
            <a:r>
              <a:rPr sz="1100" b="1" i="0">
                <a:solidFill>
                  <a:srgbClr val="F5561A"/>
                </a:solidFill>
                <a:latin typeface="Aptos"/>
              </a:rPr>
              <a:t>Managing Director / CEO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011680" y="2816352"/>
            <a:ext cx="3520440" cy="32918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l"/>
            <a:r>
              <a:rPr sz="950" b="0" i="0">
                <a:solidFill>
                  <a:srgbClr val="585858"/>
                </a:solidFill>
                <a:latin typeface="Aptos"/>
              </a:rPr>
              <a:t>Group strategy, business development, stakeholder engagement, investment oversight and funding accountability.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355080" y="1920240"/>
            <a:ext cx="4983480" cy="15087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CDC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Oval 14"/>
          <p:cNvSpPr/>
          <p:nvPr/>
        </p:nvSpPr>
        <p:spPr>
          <a:xfrm>
            <a:off x="6583680" y="2240280"/>
            <a:ext cx="731520" cy="731520"/>
          </a:xfrm>
          <a:prstGeom prst="ellipse">
            <a:avLst/>
          </a:prstGeom>
          <a:solidFill>
            <a:srgbClr val="F556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7498079" y="2212848"/>
            <a:ext cx="3566160" cy="25603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92500" lnSpcReduction="20000"/>
          </a:bodyPr>
          <a:lstStyle/>
          <a:p>
            <a:pPr algn="l"/>
            <a:r>
              <a:rPr sz="1700" b="1" i="0">
                <a:solidFill>
                  <a:srgbClr val="141414"/>
                </a:solidFill>
                <a:latin typeface="Aptos"/>
              </a:rPr>
              <a:t>LEBO MOKGATHI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498079" y="2542032"/>
            <a:ext cx="3474720" cy="20116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lnSpcReduction="10000"/>
          </a:bodyPr>
          <a:lstStyle/>
          <a:p>
            <a:pPr algn="l"/>
            <a:r>
              <a:rPr sz="1100" b="1" i="0">
                <a:solidFill>
                  <a:srgbClr val="F5561A"/>
                </a:solidFill>
                <a:latin typeface="Aptos"/>
              </a:rPr>
              <a:t>Executive Director / COO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498079" y="2816352"/>
            <a:ext cx="3520440" cy="32918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l"/>
            <a:r>
              <a:rPr sz="950" b="0" i="0">
                <a:solidFill>
                  <a:srgbClr val="585858"/>
                </a:solidFill>
                <a:latin typeface="Aptos"/>
              </a:rPr>
              <a:t>Operations, administration, HR oversight, governance, compliance, IMS implementation and service monitoring.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68680" y="4023360"/>
            <a:ext cx="2743200" cy="219456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85000" lnSpcReduction="20000"/>
          </a:bodyPr>
          <a:lstStyle/>
          <a:p>
            <a:pPr algn="l"/>
            <a:r>
              <a:rPr sz="1600" b="1" i="0">
                <a:solidFill>
                  <a:srgbClr val="141414"/>
                </a:solidFill>
                <a:latin typeface="Aptos"/>
              </a:rPr>
              <a:t>OWNERSHIP PROFILE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914400" y="4617720"/>
            <a:ext cx="5120640" cy="502920"/>
          </a:xfrm>
          <a:prstGeom prst="rect">
            <a:avLst/>
          </a:prstGeom>
          <a:solidFill>
            <a:srgbClr val="F556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3529584" y="4617720"/>
            <a:ext cx="2505456" cy="502920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1005840" y="4773168"/>
            <a:ext cx="2286000" cy="10972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55000" lnSpcReduction="20000"/>
          </a:bodyPr>
          <a:lstStyle/>
          <a:p>
            <a:pPr algn="ctr"/>
            <a:r>
              <a:rPr sz="900" b="1" i="0">
                <a:solidFill>
                  <a:srgbClr val="FFFFFF"/>
                </a:solidFill>
                <a:latin typeface="Aptos"/>
              </a:rPr>
              <a:t>51% Black female ownership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657600" y="4773168"/>
            <a:ext cx="2103120" cy="10972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55000" lnSpcReduction="20000"/>
          </a:bodyPr>
          <a:lstStyle/>
          <a:p>
            <a:pPr algn="ctr"/>
            <a:r>
              <a:rPr sz="900" b="1" i="0">
                <a:solidFill>
                  <a:srgbClr val="FFFFFF"/>
                </a:solidFill>
                <a:latin typeface="Aptos"/>
              </a:rPr>
              <a:t>49% Black male ownership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400800" y="4343400"/>
            <a:ext cx="4434840" cy="914400"/>
          </a:xfrm>
          <a:prstGeom prst="roundRect">
            <a:avLst/>
          </a:prstGeom>
          <a:solidFill>
            <a:srgbClr val="FFEDE6"/>
          </a:solidFill>
          <a:ln w="12700">
            <a:solidFill>
              <a:srgbClr val="FFED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6675120" y="4617720"/>
            <a:ext cx="3840480" cy="2743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70000" lnSpcReduction="20000"/>
          </a:bodyPr>
          <a:lstStyle/>
          <a:p>
            <a:pPr algn="ctr"/>
            <a:r>
              <a:rPr sz="2400" b="1" i="0">
                <a:solidFill>
                  <a:srgbClr val="141414"/>
                </a:solidFill>
                <a:latin typeface="Aptos"/>
              </a:rPr>
              <a:t>100% Black-Owned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14400" y="5669280"/>
            <a:ext cx="10607040" cy="20116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ctr"/>
            <a:r>
              <a:rPr sz="819" b="0" i="1">
                <a:solidFill>
                  <a:srgbClr val="585858"/>
                </a:solidFill>
                <a:latin typeface="Aptos"/>
              </a:rPr>
              <a:t>Ownership based on current beneficial ownership filing and EME B-BBEE certificate.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6547104"/>
            <a:ext cx="12191695" cy="310896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411480" y="6601968"/>
            <a:ext cx="11430000" cy="16459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lnSpcReduction="10000"/>
          </a:bodyPr>
          <a:lstStyle/>
          <a:p>
            <a:pPr algn="ctr"/>
            <a:r>
              <a:rPr sz="900" b="1" i="0">
                <a:solidFill>
                  <a:srgbClr val="FFFFFF"/>
                </a:solidFill>
                <a:latin typeface="Aptos"/>
              </a:rPr>
              <a:t>Built on Faith. Driven by Integrity. Serving with Excellence. Creating Lasting Legacy.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  <p:sndAc>
          <p:stSnd>
            <p:snd r:embed="rId2" name="suction.wav"/>
          </p:stSnd>
        </p:sndAc>
      </p:transition>
    </mc:Choice>
    <mc:Fallback xmlns="">
      <p:transition spd="slow">
        <p:fade/>
        <p:sndAc>
          <p:stSnd>
            <p:snd r:embed="rId3" name="suction.wav"/>
          </p:stSnd>
        </p:sndAc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182880" y="320040"/>
            <a:ext cx="530352" cy="530352"/>
          </a:xfrm>
          <a:prstGeom prst="rect">
            <a:avLst/>
          </a:prstGeom>
          <a:solidFill>
            <a:srgbClr val="F556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82880" y="393192"/>
            <a:ext cx="530352" cy="27432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92500" lnSpcReduction="10000"/>
          </a:bodyPr>
          <a:lstStyle/>
          <a:p>
            <a:pPr algn="ctr"/>
            <a:r>
              <a:rPr sz="1800" b="1" i="0">
                <a:solidFill>
                  <a:srgbClr val="FFFFFF"/>
                </a:solidFill>
                <a:latin typeface="Aptos"/>
              </a:rPr>
              <a:t>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320040"/>
            <a:ext cx="9601200" cy="329184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92500" lnSpcReduction="20000"/>
          </a:bodyPr>
          <a:lstStyle/>
          <a:p>
            <a:pPr algn="l"/>
            <a:r>
              <a:rPr sz="2400" b="1" i="0">
                <a:solidFill>
                  <a:srgbClr val="141414"/>
                </a:solidFill>
                <a:latin typeface="Aptos"/>
              </a:rPr>
              <a:t>GROWTH OUTLOOK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749808"/>
            <a:ext cx="10058400" cy="25603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l"/>
            <a:r>
              <a:rPr sz="1150" b="1" i="0">
                <a:solidFill>
                  <a:srgbClr val="F5561A"/>
                </a:solidFill>
                <a:latin typeface="Aptos"/>
              </a:rPr>
              <a:t>Five-year base-case projections</a:t>
            </a:r>
          </a:p>
        </p:txBody>
      </p:sp>
      <p:sp>
        <p:nvSpPr>
          <p:cNvPr id="7" name="Rectangle 6"/>
          <p:cNvSpPr/>
          <p:nvPr/>
        </p:nvSpPr>
        <p:spPr>
          <a:xfrm>
            <a:off x="914400" y="1060704"/>
            <a:ext cx="411480" cy="36576"/>
          </a:xfrm>
          <a:prstGeom prst="rect">
            <a:avLst/>
          </a:prstGeom>
          <a:solidFill>
            <a:srgbClr val="F556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914400" y="1325880"/>
            <a:ext cx="10332720" cy="32004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l"/>
            <a:r>
              <a:rPr sz="1350" b="0" i="0">
                <a:solidFill>
                  <a:srgbClr val="585858"/>
                </a:solidFill>
                <a:latin typeface="Aptos"/>
              </a:rPr>
              <a:t>The model shows a scalable shared-services platform with improving operating leverage as recurring and project-based revenue develops.</a:t>
            </a:r>
          </a:p>
        </p:txBody>
      </p:sp>
      <p:graphicFrame>
        <p:nvGraphicFramePr>
          <p:cNvPr id="9" name="Char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8456414"/>
              </p:ext>
            </p:extLst>
          </p:nvPr>
        </p:nvGraphicFramePr>
        <p:xfrm>
          <a:off x="914400" y="1828800"/>
          <a:ext cx="7498079" cy="3291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Rounded Rectangle 9"/>
          <p:cNvSpPr/>
          <p:nvPr/>
        </p:nvSpPr>
        <p:spPr>
          <a:xfrm>
            <a:off x="777240" y="5349240"/>
            <a:ext cx="2423160" cy="685800"/>
          </a:xfrm>
          <a:prstGeom prst="roundRect">
            <a:avLst/>
          </a:prstGeom>
          <a:solidFill>
            <a:srgbClr val="FFEDE6"/>
          </a:solidFill>
          <a:ln w="12700">
            <a:solidFill>
              <a:srgbClr val="F556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68680" y="5486400"/>
            <a:ext cx="2240279" cy="34747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lnSpcReduction="10000"/>
          </a:bodyPr>
          <a:lstStyle/>
          <a:p>
            <a:pPr algn="ctr"/>
            <a:r>
              <a:rPr sz="2200" b="1" i="0">
                <a:solidFill>
                  <a:srgbClr val="F5561A"/>
                </a:solidFill>
                <a:latin typeface="Aptos"/>
              </a:rPr>
              <a:t>R1.92m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91496" y="5856128"/>
            <a:ext cx="2240279" cy="25603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ctr"/>
            <a:r>
              <a:rPr sz="850" b="1" i="0" dirty="0">
                <a:solidFill>
                  <a:srgbClr val="141414"/>
                </a:solidFill>
                <a:latin typeface="Aptos"/>
              </a:rPr>
              <a:t>YEAR 1 REVENUE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611880" y="5349240"/>
            <a:ext cx="2423160" cy="685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CDC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3703320" y="5486400"/>
            <a:ext cx="2240279" cy="34747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lnSpcReduction="10000"/>
          </a:bodyPr>
          <a:lstStyle/>
          <a:p>
            <a:pPr algn="ctr"/>
            <a:r>
              <a:rPr sz="2200" b="1" i="0">
                <a:solidFill>
                  <a:srgbClr val="141414"/>
                </a:solidFill>
                <a:latin typeface="Aptos"/>
              </a:rPr>
              <a:t>R5.94m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703319" y="5867342"/>
            <a:ext cx="2240279" cy="25603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ctr"/>
            <a:r>
              <a:rPr sz="850" b="1" i="0" dirty="0">
                <a:solidFill>
                  <a:srgbClr val="141414"/>
                </a:solidFill>
                <a:latin typeface="Aptos"/>
              </a:rPr>
              <a:t>YEAR 5 REVENUE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446520" y="5349240"/>
            <a:ext cx="2423160" cy="685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CDC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6537959" y="5486400"/>
            <a:ext cx="2240279" cy="34747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lnSpcReduction="10000"/>
          </a:bodyPr>
          <a:lstStyle/>
          <a:p>
            <a:pPr algn="ctr"/>
            <a:r>
              <a:rPr sz="2200" b="1" i="0">
                <a:solidFill>
                  <a:srgbClr val="141414"/>
                </a:solidFill>
                <a:latin typeface="Aptos"/>
              </a:rPr>
              <a:t>R3.25m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37959" y="5858716"/>
            <a:ext cx="2240279" cy="25603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ctr"/>
            <a:r>
              <a:rPr sz="850" b="1" i="0" dirty="0">
                <a:solidFill>
                  <a:srgbClr val="141414"/>
                </a:solidFill>
                <a:latin typeface="Aptos"/>
              </a:rPr>
              <a:t>YEAR 5 EBITDA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281160" y="5349240"/>
            <a:ext cx="2423160" cy="685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CDC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9372600" y="5486400"/>
            <a:ext cx="2240279" cy="34747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lnSpcReduction="10000"/>
          </a:bodyPr>
          <a:lstStyle/>
          <a:p>
            <a:pPr algn="ctr"/>
            <a:r>
              <a:rPr sz="2200" b="1" i="0">
                <a:solidFill>
                  <a:srgbClr val="141414"/>
                </a:solidFill>
                <a:latin typeface="Aptos"/>
              </a:rPr>
              <a:t>20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372600" y="5843016"/>
            <a:ext cx="2240279" cy="25603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ctr"/>
            <a:r>
              <a:rPr sz="850" b="1" i="0" dirty="0">
                <a:solidFill>
                  <a:srgbClr val="141414"/>
                </a:solidFill>
                <a:latin typeface="Aptos"/>
              </a:rPr>
              <a:t>YEAR 5 MODELLED HEADCOUNT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732520" y="1965960"/>
            <a:ext cx="2514600" cy="2148840"/>
          </a:xfrm>
          <a:prstGeom prst="roundRect">
            <a:avLst/>
          </a:prstGeom>
          <a:solidFill>
            <a:srgbClr val="FFEDE6"/>
          </a:solidFill>
          <a:ln w="12700">
            <a:solidFill>
              <a:srgbClr val="FFED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8961120" y="2240280"/>
            <a:ext cx="2011680" cy="201168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fontScale="92500" lnSpcReduction="10000"/>
          </a:bodyPr>
          <a:lstStyle/>
          <a:p>
            <a:pPr algn="l"/>
            <a:r>
              <a:rPr sz="1200" b="1" i="0">
                <a:solidFill>
                  <a:srgbClr val="F5561A"/>
                </a:solidFill>
                <a:latin typeface="Aptos"/>
              </a:rPr>
              <a:t>IMPORTANT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961120" y="2606040"/>
            <a:ext cx="2057400" cy="914400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/>
          </a:bodyPr>
          <a:lstStyle/>
          <a:p>
            <a:pPr algn="l"/>
            <a:r>
              <a:rPr sz="900" b="0" i="0">
                <a:solidFill>
                  <a:srgbClr val="141414"/>
                </a:solidFill>
                <a:latin typeface="Aptos"/>
              </a:rPr>
              <a:t>These figures are forward-looking base-case projections from the funding model. They are not historical turnover, guaranteed results or current trading performance.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0" y="6547104"/>
            <a:ext cx="12191695" cy="310896"/>
          </a:xfrm>
          <a:prstGeom prst="rect">
            <a:avLst/>
          </a:prstGeom>
          <a:solidFill>
            <a:srgbClr val="1414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411480" y="6601968"/>
            <a:ext cx="11430000" cy="164592"/>
          </a:xfrm>
          <a:prstGeom prst="rect">
            <a:avLst/>
          </a:prstGeom>
          <a:noFill/>
        </p:spPr>
        <p:txBody>
          <a:bodyPr wrap="square" lIns="27432" tIns="18288" rIns="27432" bIns="18288" anchor="t">
            <a:normAutofit lnSpcReduction="10000"/>
          </a:bodyPr>
          <a:lstStyle/>
          <a:p>
            <a:pPr algn="ctr"/>
            <a:r>
              <a:rPr sz="900" b="1" i="0">
                <a:solidFill>
                  <a:srgbClr val="FFFFFF"/>
                </a:solidFill>
                <a:latin typeface="Aptos"/>
              </a:rPr>
              <a:t>Built on Faith. Driven by Integrity. Serving with Excellence. Creating Lasting Legacy.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  <p:sndAc>
          <p:stSnd>
            <p:snd r:embed="rId2" name="suction.wav"/>
          </p:stSnd>
        </p:sndAc>
      </p:transition>
    </mc:Choice>
    <mc:Fallback xmlns="">
      <p:transition spd="slow">
        <p:fade/>
        <p:sndAc>
          <p:stSnd>
            <p:snd r:embed="rId4" name="suction.wav"/>
          </p:stSnd>
        </p:sndAc>
      </p:transition>
    </mc:Fallback>
  </mc:AlternateContent>
</p:sld>
</file>

<file path=ppt/theme/theme1.xml><?xml version="1.0" encoding="utf-8"?>
<a:theme xmlns:a="http://schemas.openxmlformats.org/drawingml/2006/main" name="Business Contrast 16x9">
  <a:themeElements>
    <a:clrScheme name="BusinessContrast">
      <a:dk1>
        <a:srgbClr val="000000"/>
      </a:dk1>
      <a:lt1>
        <a:sysClr val="window" lastClr="FFFFFF"/>
      </a:lt1>
      <a:dk2>
        <a:srgbClr val="000000"/>
      </a:dk2>
      <a:lt2>
        <a:srgbClr val="E5E8E8"/>
      </a:lt2>
      <a:accent1>
        <a:srgbClr val="00AEEF"/>
      </a:accent1>
      <a:accent2>
        <a:srgbClr val="EA428A"/>
      </a:accent2>
      <a:accent3>
        <a:srgbClr val="EED500"/>
      </a:accent3>
      <a:accent4>
        <a:srgbClr val="F5A70D"/>
      </a:accent4>
      <a:accent5>
        <a:srgbClr val="8BCB30"/>
      </a:accent5>
      <a:accent6>
        <a:srgbClr val="9962C1"/>
      </a:accent6>
      <a:hlink>
        <a:srgbClr val="00AEEF"/>
      </a:hlink>
      <a:folHlink>
        <a:srgbClr val="9962C1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DE3B9166-2E01-44C0-B213-4E36B4FF9306}" vid="{9FB243D3-233B-4EB4-BE37-C505132985D4}"/>
    </a:ext>
  </a:extLst>
</a:theme>
</file>

<file path=ppt/theme/theme2.xml><?xml version="1.0" encoding="utf-8"?>
<a:theme xmlns:a="http://schemas.openxmlformats.org/drawingml/2006/main" name="Office Theme">
  <a:themeElements>
    <a:clrScheme name="BusinessContrast">
      <a:dk1>
        <a:srgbClr val="000000"/>
      </a:dk1>
      <a:lt1>
        <a:sysClr val="window" lastClr="FFFFFF"/>
      </a:lt1>
      <a:dk2>
        <a:srgbClr val="000000"/>
      </a:dk2>
      <a:lt2>
        <a:srgbClr val="E5E8E8"/>
      </a:lt2>
      <a:accent1>
        <a:srgbClr val="00AEEF"/>
      </a:accent1>
      <a:accent2>
        <a:srgbClr val="EA428A"/>
      </a:accent2>
      <a:accent3>
        <a:srgbClr val="EED500"/>
      </a:accent3>
      <a:accent4>
        <a:srgbClr val="F5A70D"/>
      </a:accent4>
      <a:accent5>
        <a:srgbClr val="8BCB30"/>
      </a:accent5>
      <a:accent6>
        <a:srgbClr val="9962C1"/>
      </a:accent6>
      <a:hlink>
        <a:srgbClr val="00AEEF"/>
      </a:hlink>
      <a:folHlink>
        <a:srgbClr val="9962C1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usinessContrast">
      <a:dk1>
        <a:srgbClr val="000000"/>
      </a:dk1>
      <a:lt1>
        <a:sysClr val="window" lastClr="FFFFFF"/>
      </a:lt1>
      <a:dk2>
        <a:srgbClr val="000000"/>
      </a:dk2>
      <a:lt2>
        <a:srgbClr val="E5E8E8"/>
      </a:lt2>
      <a:accent1>
        <a:srgbClr val="00AEEF"/>
      </a:accent1>
      <a:accent2>
        <a:srgbClr val="EA428A"/>
      </a:accent2>
      <a:accent3>
        <a:srgbClr val="EED500"/>
      </a:accent3>
      <a:accent4>
        <a:srgbClr val="F5A70D"/>
      </a:accent4>
      <a:accent5>
        <a:srgbClr val="8BCB30"/>
      </a:accent5>
      <a:accent6>
        <a:srgbClr val="9962C1"/>
      </a:accent6>
      <a:hlink>
        <a:srgbClr val="00AEEF"/>
      </a:hlink>
      <a:folHlink>
        <a:srgbClr val="9962C1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4CEB76F-5C52-4F69-A3C1-2DBEA8CF746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A32D51B-405E-4F81-B5A9-F253CD7FC481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BE7567CE-A543-444C-8597-EB227849112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Business contrast presentation (widescreen)</Template>
  <TotalTime>42</TotalTime>
  <Words>1528</Words>
  <Application>Microsoft Office PowerPoint</Application>
  <PresentationFormat>Widescreen</PresentationFormat>
  <Paragraphs>261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Aptos</vt:lpstr>
      <vt:lpstr>Arial</vt:lpstr>
      <vt:lpstr>Franklin Gothic Medium</vt:lpstr>
      <vt:lpstr>Business Contrast 16x9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Tshepo Mokgathi</dc:creator>
  <cp:lastModifiedBy>Tshepo Mokgathi</cp:lastModifiedBy>
  <cp:revision>4</cp:revision>
  <dcterms:created xsi:type="dcterms:W3CDTF">2026-07-30T18:27:29Z</dcterms:created>
  <dcterms:modified xsi:type="dcterms:W3CDTF">2026-07-31T03:02:13Z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